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7"/>
  </p:notesMasterIdLst>
  <p:sldIdLst>
    <p:sldId id="256" r:id="rId2"/>
    <p:sldId id="257" r:id="rId3"/>
    <p:sldId id="260" r:id="rId4"/>
    <p:sldId id="258" r:id="rId5"/>
    <p:sldId id="259" r:id="rId6"/>
    <p:sldId id="261" r:id="rId7"/>
    <p:sldId id="262" r:id="rId8"/>
    <p:sldId id="264" r:id="rId9"/>
    <p:sldId id="265" r:id="rId10"/>
    <p:sldId id="263" r:id="rId11"/>
    <p:sldId id="266" r:id="rId12"/>
    <p:sldId id="267" r:id="rId13"/>
    <p:sldId id="268" r:id="rId14"/>
    <p:sldId id="270" r:id="rId15"/>
    <p:sldId id="269" r:id="rId16"/>
    <p:sldId id="271" r:id="rId17"/>
    <p:sldId id="279" r:id="rId18"/>
    <p:sldId id="272" r:id="rId19"/>
    <p:sldId id="273" r:id="rId20"/>
    <p:sldId id="274" r:id="rId21"/>
    <p:sldId id="275" r:id="rId22"/>
    <p:sldId id="276" r:id="rId23"/>
    <p:sldId id="277" r:id="rId24"/>
    <p:sldId id="278"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6570"/>
    <a:srgbClr val="7B8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ED6DDE-90DD-C072-703C-C74D07B77E4D}" v="3139" dt="2024-01-17T13:28:42.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B313AA-C67B-4D9D-8346-C01D448B6DD2}" type="datetimeFigureOut">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797FB-7B5E-4022-9E05-4F63FADEAC89}" type="slidenum">
              <a:t>‹#›</a:t>
            </a:fld>
            <a:endParaRPr lang="en-US"/>
          </a:p>
        </p:txBody>
      </p:sp>
    </p:spTree>
    <p:extLst>
      <p:ext uri="{BB962C8B-B14F-4D97-AF65-F5344CB8AC3E}">
        <p14:creationId xmlns:p14="http://schemas.microsoft.com/office/powerpoint/2010/main" val="28671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btsupport.nysed.gov/hc/en-us/articles/360016363112-How-do-I-contact-my-Regional-Information-Center-RIC-or-Big-5-District-Testing-Departmen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btsupport.nysed.gov/hc/en-us/articles/115003215303-How-can-parents-view-their-student-s-Constructed-Responses-CRs-for-CB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lcdd85F3WZE?si=a52YUzkPeC31XILJ"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chart provides an overview of the systems that feed from the District to the SIRS.</a:t>
            </a:r>
          </a:p>
          <a:p>
            <a:r>
              <a:rPr lang="en-US" dirty="0">
                <a:cs typeface="Calibri"/>
              </a:rPr>
              <a:t>Level 0 is the base for all student enrollment, demographics, and program services.</a:t>
            </a:r>
          </a:p>
          <a:p>
            <a:r>
              <a:rPr lang="en-US" dirty="0">
                <a:cs typeface="Calibri"/>
              </a:rPr>
              <a:t>Level 1 is the Data Warehouse of the RIC or Level 1 Center</a:t>
            </a:r>
          </a:p>
          <a:p>
            <a:r>
              <a:rPr lang="en-US" dirty="0">
                <a:cs typeface="Calibri"/>
              </a:rPr>
              <a:t>Level 1 container is a "holding cell" where each RIC/Level 1 Center loads data for NYSED Level 2 to grab</a:t>
            </a:r>
          </a:p>
          <a:p>
            <a:r>
              <a:rPr lang="en-US" dirty="0">
                <a:cs typeface="Calibri"/>
              </a:rPr>
              <a:t>Level 2 (NYSED) are the State, leading the SIRS via the Office of Information Reporting Services.</a:t>
            </a:r>
          </a:p>
        </p:txBody>
      </p:sp>
      <p:sp>
        <p:nvSpPr>
          <p:cNvPr id="4" name="Slide Number Placeholder 3"/>
          <p:cNvSpPr>
            <a:spLocks noGrp="1"/>
          </p:cNvSpPr>
          <p:nvPr>
            <p:ph type="sldNum" sz="quarter" idx="5"/>
          </p:nvPr>
        </p:nvSpPr>
        <p:spPr/>
        <p:txBody>
          <a:bodyPr/>
          <a:lstStyle/>
          <a:p>
            <a:fld id="{58A797FB-7B5E-4022-9E05-4F63FADEAC89}" type="slidenum">
              <a:t>4</a:t>
            </a:fld>
            <a:endParaRPr lang="en-US"/>
          </a:p>
        </p:txBody>
      </p:sp>
    </p:spTree>
    <p:extLst>
      <p:ext uri="{BB962C8B-B14F-4D97-AF65-F5344CB8AC3E}">
        <p14:creationId xmlns:p14="http://schemas.microsoft.com/office/powerpoint/2010/main" val="3366601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Should a student record need modification due to a transfer between Schools or Districts, it's important that the Testing District and Testing School are kept "locked" where they took the exam.  </a:t>
            </a:r>
            <a:endParaRPr lang="en-US">
              <a:cs typeface="Calibri"/>
            </a:endParaRPr>
          </a:p>
          <a:p>
            <a:r>
              <a:rPr lang="en-US" dirty="0">
                <a:cs typeface="Calibri"/>
              </a:rPr>
              <a:t>Again an Incomplete Transfer can arise if the data doesn't match what is found at Level 2 SIRS.</a:t>
            </a:r>
          </a:p>
        </p:txBody>
      </p:sp>
      <p:sp>
        <p:nvSpPr>
          <p:cNvPr id="4" name="Slide Number Placeholder 3"/>
          <p:cNvSpPr>
            <a:spLocks noGrp="1"/>
          </p:cNvSpPr>
          <p:nvPr>
            <p:ph type="sldNum" sz="quarter" idx="5"/>
          </p:nvPr>
        </p:nvSpPr>
        <p:spPr/>
        <p:txBody>
          <a:bodyPr/>
          <a:lstStyle/>
          <a:p>
            <a:fld id="{58A797FB-7B5E-4022-9E05-4F63FADEAC89}" type="slidenum">
              <a:t>13</a:t>
            </a:fld>
            <a:endParaRPr lang="en-US"/>
          </a:p>
        </p:txBody>
      </p:sp>
    </p:spTree>
    <p:extLst>
      <p:ext uri="{BB962C8B-B14F-4D97-AF65-F5344CB8AC3E}">
        <p14:creationId xmlns:p14="http://schemas.microsoft.com/office/powerpoint/2010/main" val="3547989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NERIC we track EVERY transfer we perform for our districts. This is the template we use and the file is shared </a:t>
            </a:r>
            <a:r>
              <a:rPr lang="en-US" dirty="0" err="1">
                <a:cs typeface="Calibri"/>
              </a:rPr>
              <a:t>securly</a:t>
            </a:r>
            <a:r>
              <a:rPr lang="en-US" dirty="0">
                <a:cs typeface="Calibri"/>
              </a:rPr>
              <a:t> in our O365 environment.</a:t>
            </a:r>
          </a:p>
          <a:p>
            <a:r>
              <a:rPr lang="en-US" dirty="0">
                <a:cs typeface="Calibri"/>
              </a:rPr>
              <a:t>We verify Entry/Exit for each student using our Data Warehouse access and/or coordinate with other Statewide RIC/Level 1 centers to confirm cross-state transfers.</a:t>
            </a:r>
          </a:p>
          <a:p>
            <a:r>
              <a:rPr lang="en-US" dirty="0">
                <a:cs typeface="Calibri"/>
              </a:rPr>
              <a:t>To identify who to contact, use the RICS/Big 5 listing found on CBT support </a:t>
            </a:r>
            <a:r>
              <a:rPr lang="en-US" dirty="0">
                <a:hlinkClick r:id="rId3"/>
              </a:rPr>
              <a:t>https://cbtsupport.nysed.gov/hc/en-us/articles/360016363112-How-do-I-contact-my-Regional-Information-Center-RIC-or-Big-5-District-Testing-Department</a:t>
            </a:r>
            <a:r>
              <a:rPr lang="en-US" dirty="0"/>
              <a:t> </a:t>
            </a:r>
          </a:p>
        </p:txBody>
      </p:sp>
      <p:sp>
        <p:nvSpPr>
          <p:cNvPr id="4" name="Slide Number Placeholder 3"/>
          <p:cNvSpPr>
            <a:spLocks noGrp="1"/>
          </p:cNvSpPr>
          <p:nvPr>
            <p:ph type="sldNum" sz="quarter" idx="5"/>
          </p:nvPr>
        </p:nvSpPr>
        <p:spPr/>
        <p:txBody>
          <a:bodyPr/>
          <a:lstStyle/>
          <a:p>
            <a:fld id="{58A797FB-7B5E-4022-9E05-4F63FADEAC89}" type="slidenum">
              <a:t>14</a:t>
            </a:fld>
            <a:endParaRPr lang="en-US"/>
          </a:p>
        </p:txBody>
      </p:sp>
    </p:spTree>
    <p:extLst>
      <p:ext uri="{BB962C8B-B14F-4D97-AF65-F5344CB8AC3E}">
        <p14:creationId xmlns:p14="http://schemas.microsoft.com/office/powerpoint/2010/main" val="1852441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Lead Scoring Entity is collected during the 3 – 8 ELA/Math/Science ordering window.  This is the Scoring Site (3rd party vendor, BOCES, Scoring Consortium etc.) that the School plans to use for scoring in accordance with the scoring model rules.</a:t>
            </a:r>
          </a:p>
          <a:p>
            <a:r>
              <a:rPr lang="en-US" dirty="0">
                <a:cs typeface="Calibri"/>
              </a:rPr>
              <a:t>Scoring Models are different for CBT than PBT and as a result some of our smaller LEAs are no longer able to score their own exams without partnering with another LEA.</a:t>
            </a:r>
          </a:p>
          <a:p>
            <a:endParaRPr lang="en-US" dirty="0">
              <a:cs typeface="Calibri"/>
            </a:endParaRPr>
          </a:p>
          <a:p>
            <a:r>
              <a:rPr lang="en-US" dirty="0" err="1">
                <a:cs typeface="Calibri"/>
              </a:rPr>
              <a:t>ScorePoint</a:t>
            </a:r>
            <a:r>
              <a:rPr lang="en-US" dirty="0">
                <a:cs typeface="Calibri"/>
              </a:rPr>
              <a:t> is the system used to apply scores to the Constructed Response questions from the exams.  All students are anonymous to the scorers, unless something in the response identifies who the student is.</a:t>
            </a:r>
          </a:p>
          <a:p>
            <a:endParaRPr lang="en-US" dirty="0">
              <a:cs typeface="Calibri"/>
            </a:endParaRPr>
          </a:p>
          <a:p>
            <a:r>
              <a:rPr lang="en-US" dirty="0">
                <a:cs typeface="Calibri"/>
              </a:rPr>
              <a:t>Data feeds from </a:t>
            </a:r>
            <a:r>
              <a:rPr lang="en-US" dirty="0" err="1">
                <a:cs typeface="Calibri"/>
              </a:rPr>
              <a:t>ScorePoint</a:t>
            </a:r>
            <a:r>
              <a:rPr lang="en-US" dirty="0">
                <a:cs typeface="Calibri"/>
              </a:rPr>
              <a:t> back to NWEA to complete the student assessment record. Student Constructed Responses in CBT can be accessed in Nextera once the administration is finalized.  Find out more about how here:  </a:t>
            </a:r>
            <a:r>
              <a:rPr lang="en-US" dirty="0">
                <a:hlinkClick r:id="rId3"/>
              </a:rPr>
              <a:t>https://cbtsupport.nysed.gov/hc/en-us/articles/115003215303-How-can-parents-view-their-student-s-Constructed-Responses-CRs-for-CBT</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58A797FB-7B5E-4022-9E05-4F63FADEAC89}" type="slidenum">
              <a:t>15</a:t>
            </a:fld>
            <a:endParaRPr lang="en-US"/>
          </a:p>
        </p:txBody>
      </p:sp>
    </p:spTree>
    <p:extLst>
      <p:ext uri="{BB962C8B-B14F-4D97-AF65-F5344CB8AC3E}">
        <p14:creationId xmlns:p14="http://schemas.microsoft.com/office/powerpoint/2010/main" val="2898582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method at which PBT data has to flow to NYSED then back to the RIC/Level 1 center is much more cumbersome than the flow of CBT data to the RIC/Level 1 center.</a:t>
            </a:r>
          </a:p>
          <a:p>
            <a:r>
              <a:rPr lang="en-US" dirty="0">
                <a:cs typeface="Calibri"/>
              </a:rPr>
              <a:t>As more and more students transition to CBT, it is my hope that the turn around of instructional data and scores is expedited in a faster manner.  </a:t>
            </a:r>
          </a:p>
          <a:p>
            <a:r>
              <a:rPr lang="en-US" dirty="0">
                <a:cs typeface="Calibri"/>
              </a:rPr>
              <a:t>Other factors of this include, but are not limited to, changes to the Standards, test design and/or systems used for CBT administration.</a:t>
            </a:r>
          </a:p>
        </p:txBody>
      </p:sp>
      <p:sp>
        <p:nvSpPr>
          <p:cNvPr id="4" name="Slide Number Placeholder 3"/>
          <p:cNvSpPr>
            <a:spLocks noGrp="1"/>
          </p:cNvSpPr>
          <p:nvPr>
            <p:ph type="sldNum" sz="quarter" idx="5"/>
          </p:nvPr>
        </p:nvSpPr>
        <p:spPr/>
        <p:txBody>
          <a:bodyPr/>
          <a:lstStyle/>
          <a:p>
            <a:fld id="{58A797FB-7B5E-4022-9E05-4F63FADEAC89}" type="slidenum">
              <a:t>16</a:t>
            </a:fld>
            <a:endParaRPr lang="en-US"/>
          </a:p>
        </p:txBody>
      </p:sp>
    </p:spTree>
    <p:extLst>
      <p:ext uri="{BB962C8B-B14F-4D97-AF65-F5344CB8AC3E}">
        <p14:creationId xmlns:p14="http://schemas.microsoft.com/office/powerpoint/2010/main" val="3176757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mentioned earlier, a student assessment record can become a </a:t>
            </a:r>
            <a:r>
              <a:rPr lang="en-US" dirty="0" err="1">
                <a:cs typeface="Calibri"/>
              </a:rPr>
              <a:t>NoMatch</a:t>
            </a:r>
            <a:r>
              <a:rPr lang="en-US" dirty="0">
                <a:cs typeface="Calibri"/>
              </a:rPr>
              <a:t> for Level 2 IRS or unable to be attached to a specific student/district/school.</a:t>
            </a:r>
          </a:p>
          <a:p>
            <a:r>
              <a:rPr lang="en-US" dirty="0">
                <a:cs typeface="Calibri"/>
              </a:rPr>
              <a:t>There are also Duplicates and Changes.</a:t>
            </a:r>
          </a:p>
          <a:p>
            <a:r>
              <a:rPr lang="en-US" dirty="0">
                <a:cs typeface="Calibri"/>
              </a:rPr>
              <a:t>Duplicates occur when there are 2 schools that report records for a student and the correct District/School of Record must be confirmed. We often see this if one school reports a refusal for a student, then the student transfers to a new School and takes the exam but the District/School of Record doesn't match the Testing District/School resulting in both records being reported... it's like 2 different answer sheets for a student.</a:t>
            </a:r>
          </a:p>
          <a:p>
            <a:endParaRPr lang="en-US" dirty="0">
              <a:cs typeface="Calibri"/>
            </a:endParaRPr>
          </a:p>
          <a:p>
            <a:r>
              <a:rPr lang="en-US" dirty="0">
                <a:cs typeface="Calibri"/>
              </a:rPr>
              <a:t>Changes are situations where Level 2 SIRS noted discrepancies in the District/School of Record and Testing District/School but using the correctly reported demo/enrollment records they are able to resolve the conflict before sending the record back to the RIC/Level 1 center.  While these should report without error, our RIC reviews and confirms all data in our Data Warehouse to make sure the LEAs have no data issues before close of the DW for the year.</a:t>
            </a:r>
          </a:p>
        </p:txBody>
      </p:sp>
      <p:sp>
        <p:nvSpPr>
          <p:cNvPr id="4" name="Slide Number Placeholder 3"/>
          <p:cNvSpPr>
            <a:spLocks noGrp="1"/>
          </p:cNvSpPr>
          <p:nvPr>
            <p:ph type="sldNum" sz="quarter" idx="5"/>
          </p:nvPr>
        </p:nvSpPr>
        <p:spPr/>
        <p:txBody>
          <a:bodyPr/>
          <a:lstStyle/>
          <a:p>
            <a:fld id="{58A797FB-7B5E-4022-9E05-4F63FADEAC89}" type="slidenum">
              <a:t>17</a:t>
            </a:fld>
            <a:endParaRPr lang="en-US"/>
          </a:p>
        </p:txBody>
      </p:sp>
    </p:spTree>
    <p:extLst>
      <p:ext uri="{BB962C8B-B14F-4D97-AF65-F5344CB8AC3E}">
        <p14:creationId xmlns:p14="http://schemas.microsoft.com/office/powerpoint/2010/main" val="441910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Test Scoring Student Counts – connecting to our instance of Test Scoring, we are able to provide reports wholistically for our RIC to identify counts of PBT answer sheets for Districts/Schools. It highlights where CBT is being administered as well as if there are requests for printed PBT answer sheets in a CBT school. We hold our LEAs 100% accountable to any/all answer sheets printed.  With ELLs mostly testing on paper for 2024 this will be especially important to keep track of schools.</a:t>
            </a:r>
          </a:p>
        </p:txBody>
      </p:sp>
      <p:sp>
        <p:nvSpPr>
          <p:cNvPr id="4" name="Slide Number Placeholder 3"/>
          <p:cNvSpPr>
            <a:spLocks noGrp="1"/>
          </p:cNvSpPr>
          <p:nvPr>
            <p:ph type="sldNum" sz="quarter" idx="5"/>
          </p:nvPr>
        </p:nvSpPr>
        <p:spPr/>
        <p:txBody>
          <a:bodyPr/>
          <a:lstStyle/>
          <a:p>
            <a:fld id="{58A797FB-7B5E-4022-9E05-4F63FADEAC89}" type="slidenum">
              <a:t>18</a:t>
            </a:fld>
            <a:endParaRPr lang="en-US"/>
          </a:p>
        </p:txBody>
      </p:sp>
    </p:spTree>
    <p:extLst>
      <p:ext uri="{BB962C8B-B14F-4D97-AF65-F5344CB8AC3E}">
        <p14:creationId xmlns:p14="http://schemas.microsoft.com/office/powerpoint/2010/main" val="2538336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Test Scoring vs. District L1 Counts – this report provides us a comparison of the L1 DW Student Counts in comparison to how many students are imported into our Test Scoring System. Discrepancies noted using the heatmap coloring quickly help us confirm that we have identified CBT schools/grades accordingly and who we need to cross check against OSA order reports.</a:t>
            </a:r>
          </a:p>
        </p:txBody>
      </p:sp>
      <p:sp>
        <p:nvSpPr>
          <p:cNvPr id="4" name="Slide Number Placeholder 3"/>
          <p:cNvSpPr>
            <a:spLocks noGrp="1"/>
          </p:cNvSpPr>
          <p:nvPr>
            <p:ph type="sldNum" sz="quarter" idx="5"/>
          </p:nvPr>
        </p:nvSpPr>
        <p:spPr/>
        <p:txBody>
          <a:bodyPr/>
          <a:lstStyle/>
          <a:p>
            <a:fld id="{58A797FB-7B5E-4022-9E05-4F63FADEAC89}" type="slidenum">
              <a:t>19</a:t>
            </a:fld>
            <a:endParaRPr lang="en-US"/>
          </a:p>
        </p:txBody>
      </p:sp>
    </p:spTree>
    <p:extLst>
      <p:ext uri="{BB962C8B-B14F-4D97-AF65-F5344CB8AC3E}">
        <p14:creationId xmlns:p14="http://schemas.microsoft.com/office/powerpoint/2010/main" val="3558950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Testing Scoring Student List provides us a listing of all of the preprinted PBT answer sheets by District/School/Grade/Subject.  As answer sheets are scanned, the scan sequence number updates.  </a:t>
            </a:r>
          </a:p>
          <a:p>
            <a:r>
              <a:rPr lang="en-US" dirty="0">
                <a:cs typeface="Calibri"/>
              </a:rPr>
              <a:t>The Test Status identifies a Reason Not Tested Code denoted.</a:t>
            </a:r>
          </a:p>
        </p:txBody>
      </p:sp>
      <p:sp>
        <p:nvSpPr>
          <p:cNvPr id="4" name="Slide Number Placeholder 3"/>
          <p:cNvSpPr>
            <a:spLocks noGrp="1"/>
          </p:cNvSpPr>
          <p:nvPr>
            <p:ph type="sldNum" sz="quarter" idx="5"/>
          </p:nvPr>
        </p:nvSpPr>
        <p:spPr/>
        <p:txBody>
          <a:bodyPr/>
          <a:lstStyle/>
          <a:p>
            <a:fld id="{58A797FB-7B5E-4022-9E05-4F63FADEAC89}" type="slidenum">
              <a:t>20</a:t>
            </a:fld>
            <a:endParaRPr lang="en-US"/>
          </a:p>
        </p:txBody>
      </p:sp>
    </p:spTree>
    <p:extLst>
      <p:ext uri="{BB962C8B-B14F-4D97-AF65-F5344CB8AC3E}">
        <p14:creationId xmlns:p14="http://schemas.microsoft.com/office/powerpoint/2010/main" val="3048695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Test Scoring Student Search – using the Local ID for a student we are able to search out any/all records aligned to that Student ID.  </a:t>
            </a:r>
            <a:br>
              <a:rPr lang="en-US" dirty="0">
                <a:cs typeface="+mn-lt"/>
              </a:rPr>
            </a:br>
            <a:r>
              <a:rPr lang="en-US" dirty="0">
                <a:cs typeface="Calibri"/>
              </a:rPr>
              <a:t>This particular report also includes the Extended Response Scores matched to a student in addition to the Sequence Number and Testing Status.  </a:t>
            </a:r>
          </a:p>
          <a:p>
            <a:r>
              <a:rPr lang="en-US" dirty="0">
                <a:cs typeface="Calibri"/>
              </a:rPr>
              <a:t>This has allowed us to notice students without CR data, or with inconsistent data, from 3rd party vendors using data files in lieu of PBT answer sheets.</a:t>
            </a:r>
          </a:p>
        </p:txBody>
      </p:sp>
      <p:sp>
        <p:nvSpPr>
          <p:cNvPr id="4" name="Slide Number Placeholder 3"/>
          <p:cNvSpPr>
            <a:spLocks noGrp="1"/>
          </p:cNvSpPr>
          <p:nvPr>
            <p:ph type="sldNum" sz="quarter" idx="5"/>
          </p:nvPr>
        </p:nvSpPr>
        <p:spPr/>
        <p:txBody>
          <a:bodyPr/>
          <a:lstStyle/>
          <a:p>
            <a:fld id="{58A797FB-7B5E-4022-9E05-4F63FADEAC89}" type="slidenum">
              <a:t>21</a:t>
            </a:fld>
            <a:endParaRPr lang="en-US"/>
          </a:p>
        </p:txBody>
      </p:sp>
    </p:spTree>
    <p:extLst>
      <p:ext uri="{BB962C8B-B14F-4D97-AF65-F5344CB8AC3E}">
        <p14:creationId xmlns:p14="http://schemas.microsoft.com/office/powerpoint/2010/main" val="3885570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Last Scored – several years ago there was a non-public school that went unscored in our system because we received NO ANSWER SHEETs back from them.</a:t>
            </a:r>
          </a:p>
          <a:p>
            <a:r>
              <a:rPr lang="en-US">
                <a:cs typeface="Calibri"/>
              </a:rPr>
              <a:t>There was an oversight, and the School wasn't reported as missing. A processor never processed the batch, finalizing the score, which would have told us Missing Data.</a:t>
            </a:r>
          </a:p>
          <a:p>
            <a:endParaRPr lang="en-US" dirty="0">
              <a:cs typeface="Calibri"/>
            </a:endParaRPr>
          </a:p>
          <a:p>
            <a:r>
              <a:rPr lang="en-US">
                <a:cs typeface="Calibri"/>
              </a:rPr>
              <a:t>This report now allows us to run who Last Scores all expected batches in the system. The Last Scored By will represent the processor that last worked on the batch allowing a system of accountability.</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8A797FB-7B5E-4022-9E05-4F63FADEAC89}" type="slidenum">
              <a:t>22</a:t>
            </a:fld>
            <a:endParaRPr lang="en-US"/>
          </a:p>
        </p:txBody>
      </p:sp>
    </p:spTree>
    <p:extLst>
      <p:ext uri="{BB962C8B-B14F-4D97-AF65-F5344CB8AC3E}">
        <p14:creationId xmlns:p14="http://schemas.microsoft.com/office/powerpoint/2010/main" val="402127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Nextera Pre-ID File is a pull from the Data Warehouse in a template structure specific for the population of students into the Nextera Admin for purposes of CBT Assessments.</a:t>
            </a:r>
          </a:p>
          <a:p>
            <a:r>
              <a:rPr lang="en-US" dirty="0">
                <a:cs typeface="Calibri"/>
              </a:rPr>
              <a:t>Students who are identified as ungraded, and a program services code of 0220 Alternatively Assessed are omitted from the pull of data</a:t>
            </a:r>
          </a:p>
          <a:p>
            <a:r>
              <a:rPr lang="en-US" dirty="0">
                <a:cs typeface="Calibri"/>
              </a:rPr>
              <a:t>Students with an 0231 ELL Eligible or 0242 First Year ELL are denoted as there are special, allowable testing accommodations and Reason Not Tested codes applicable for these students.</a:t>
            </a:r>
          </a:p>
          <a:p>
            <a:endParaRPr lang="en-US" dirty="0">
              <a:cs typeface="Calibri"/>
            </a:endParaRPr>
          </a:p>
        </p:txBody>
      </p:sp>
      <p:sp>
        <p:nvSpPr>
          <p:cNvPr id="4" name="Slide Number Placeholder 3"/>
          <p:cNvSpPr>
            <a:spLocks noGrp="1"/>
          </p:cNvSpPr>
          <p:nvPr>
            <p:ph type="sldNum" sz="quarter" idx="5"/>
          </p:nvPr>
        </p:nvSpPr>
        <p:spPr/>
        <p:txBody>
          <a:bodyPr/>
          <a:lstStyle/>
          <a:p>
            <a:fld id="{58A797FB-7B5E-4022-9E05-4F63FADEAC89}" type="slidenum">
              <a:t>5</a:t>
            </a:fld>
            <a:endParaRPr lang="en-US"/>
          </a:p>
        </p:txBody>
      </p:sp>
    </p:spTree>
    <p:extLst>
      <p:ext uri="{BB962C8B-B14F-4D97-AF65-F5344CB8AC3E}">
        <p14:creationId xmlns:p14="http://schemas.microsoft.com/office/powerpoint/2010/main" val="2909907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L1 AF count is the number of Assessment Fact Records in L1 for that assessment. It helps find discrepancies where records in NTS  don't match L1. </a:t>
            </a:r>
          </a:p>
          <a:p>
            <a:r>
              <a:rPr lang="en-US" dirty="0"/>
              <a:t>Typically the missing records end up being a DW error needing resolve by the District/School.</a:t>
            </a:r>
            <a:endParaRPr lang="en-US" dirty="0">
              <a:cs typeface="Calibri"/>
            </a:endParaRPr>
          </a:p>
        </p:txBody>
      </p:sp>
      <p:sp>
        <p:nvSpPr>
          <p:cNvPr id="4" name="Slide Number Placeholder 3"/>
          <p:cNvSpPr>
            <a:spLocks noGrp="1"/>
          </p:cNvSpPr>
          <p:nvPr>
            <p:ph type="sldNum" sz="quarter" idx="5"/>
          </p:nvPr>
        </p:nvSpPr>
        <p:spPr/>
        <p:txBody>
          <a:bodyPr/>
          <a:lstStyle/>
          <a:p>
            <a:fld id="{58A797FB-7B5E-4022-9E05-4F63FADEAC89}" type="slidenum">
              <a:t>23</a:t>
            </a:fld>
            <a:endParaRPr lang="en-US"/>
          </a:p>
        </p:txBody>
      </p:sp>
    </p:spTree>
    <p:extLst>
      <p:ext uri="{BB962C8B-B14F-4D97-AF65-F5344CB8AC3E}">
        <p14:creationId xmlns:p14="http://schemas.microsoft.com/office/powerpoint/2010/main" val="3195438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Our Test Scoring Error/Warning Reporting report allows us to see specific students who...</a:t>
            </a:r>
            <a:endParaRPr lang="en-US" dirty="0"/>
          </a:p>
          <a:p>
            <a:r>
              <a:rPr lang="en-US" dirty="0">
                <a:cs typeface="Calibri"/>
              </a:rPr>
              <a:t>- are not reported to L1 with 0011 but have an answer sheet (student may be a 0055 or 5905 etc.)</a:t>
            </a:r>
          </a:p>
          <a:p>
            <a:r>
              <a:rPr lang="en-US" dirty="0">
                <a:cs typeface="Calibri"/>
              </a:rPr>
              <a:t>-Have a grade discrepancy – Ungraded 13 but has a Grade 5 exam</a:t>
            </a:r>
          </a:p>
          <a:p>
            <a:r>
              <a:rPr lang="en-US" dirty="0">
                <a:cs typeface="Calibri"/>
              </a:rPr>
              <a:t>-RNT Code with Responses – this will show for any student with an Absent, Refusal, Taking Regents etc. And student responses are found in the data</a:t>
            </a:r>
          </a:p>
          <a:p>
            <a:r>
              <a:rPr lang="en-US" dirty="0">
                <a:cs typeface="Calibri"/>
              </a:rPr>
              <a:t>-Missing L1 Record – student is completely missing from the Data Warehouse</a:t>
            </a:r>
          </a:p>
          <a:p>
            <a:r>
              <a:rPr lang="en-US" dirty="0">
                <a:cs typeface="Calibri"/>
              </a:rPr>
              <a:t>-Missing/Invalid CR – will identify students where CR scores are expected but missing. </a:t>
            </a:r>
          </a:p>
        </p:txBody>
      </p:sp>
      <p:sp>
        <p:nvSpPr>
          <p:cNvPr id="4" name="Slide Number Placeholder 3"/>
          <p:cNvSpPr>
            <a:spLocks noGrp="1"/>
          </p:cNvSpPr>
          <p:nvPr>
            <p:ph type="sldNum" sz="quarter" idx="5"/>
          </p:nvPr>
        </p:nvSpPr>
        <p:spPr/>
        <p:txBody>
          <a:bodyPr/>
          <a:lstStyle/>
          <a:p>
            <a:fld id="{58A797FB-7B5E-4022-9E05-4F63FADEAC89}" type="slidenum">
              <a:t>24</a:t>
            </a:fld>
            <a:endParaRPr lang="en-US"/>
          </a:p>
        </p:txBody>
      </p:sp>
    </p:spTree>
    <p:extLst>
      <p:ext uri="{BB962C8B-B14F-4D97-AF65-F5344CB8AC3E}">
        <p14:creationId xmlns:p14="http://schemas.microsoft.com/office/powerpoint/2010/main" val="195645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While there are 53 fields within the file, not all are required for population into the Nextera platform. </a:t>
            </a:r>
          </a:p>
          <a:p>
            <a:r>
              <a:rPr lang="en-US" dirty="0">
                <a:cs typeface="Calibri"/>
              </a:rPr>
              <a:t>Ethnicity and Disability fields are binary with Yes/No populated by student. Demographic Subgroups ( ELL, Highly Mobile, Economically Disadvantaged) are also binary fields.</a:t>
            </a:r>
          </a:p>
          <a:p>
            <a:endParaRPr lang="en-US" dirty="0">
              <a:cs typeface="Calibri"/>
            </a:endParaRPr>
          </a:p>
          <a:p>
            <a:r>
              <a:rPr lang="en-US" dirty="0">
                <a:cs typeface="Calibri"/>
              </a:rPr>
              <a:t>A copy of this sample template can be found in the shared folder resource for this presentation.</a:t>
            </a:r>
          </a:p>
        </p:txBody>
      </p:sp>
      <p:sp>
        <p:nvSpPr>
          <p:cNvPr id="4" name="Slide Number Placeholder 3"/>
          <p:cNvSpPr>
            <a:spLocks noGrp="1"/>
          </p:cNvSpPr>
          <p:nvPr>
            <p:ph type="sldNum" sz="quarter" idx="5"/>
          </p:nvPr>
        </p:nvSpPr>
        <p:spPr/>
        <p:txBody>
          <a:bodyPr/>
          <a:lstStyle/>
          <a:p>
            <a:fld id="{58A797FB-7B5E-4022-9E05-4F63FADEAC89}" type="slidenum">
              <a:t>6</a:t>
            </a:fld>
            <a:endParaRPr lang="en-US"/>
          </a:p>
        </p:txBody>
      </p:sp>
    </p:spTree>
    <p:extLst>
      <p:ext uri="{BB962C8B-B14F-4D97-AF65-F5344CB8AC3E}">
        <p14:creationId xmlns:p14="http://schemas.microsoft.com/office/powerpoint/2010/main" val="3400934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NERIC uses the Pre-ID File Format to assist with generating our NY RIC Sandbox for the NERIC Sandbox School.  </a:t>
            </a:r>
            <a:endParaRPr lang="en-US" dirty="0"/>
          </a:p>
          <a:p>
            <a:r>
              <a:rPr lang="en-US" dirty="0">
                <a:cs typeface="Calibri"/>
              </a:rPr>
              <a:t>We use our sandbox as a regional training tool for Nextera Admin to help districts/schools prepare for the Simulation and beyond.</a:t>
            </a:r>
            <a:endParaRPr lang="en-US" dirty="0"/>
          </a:p>
          <a:p>
            <a:endParaRPr lang="en-US" dirty="0">
              <a:cs typeface="Calibri"/>
            </a:endParaRPr>
          </a:p>
          <a:p>
            <a:r>
              <a:rPr lang="en-US" dirty="0">
                <a:cs typeface="Calibri"/>
              </a:rPr>
              <a:t>See a recording of our Nextera Admin Training for 2024 here: </a:t>
            </a:r>
            <a:r>
              <a:rPr lang="en-US" dirty="0">
                <a:hlinkClick r:id="rId3"/>
              </a:rPr>
              <a:t>https://youtu.be/lcdd85F3WZE?si=a52YUzkPeC31XILJ</a:t>
            </a:r>
            <a:r>
              <a:rPr lang="en-US" dirty="0"/>
              <a:t> </a:t>
            </a:r>
          </a:p>
          <a:p>
            <a:endParaRPr lang="en-US" dirty="0">
              <a:cs typeface="Calibri"/>
            </a:endParaRPr>
          </a:p>
        </p:txBody>
      </p:sp>
      <p:sp>
        <p:nvSpPr>
          <p:cNvPr id="4" name="Slide Number Placeholder 3"/>
          <p:cNvSpPr>
            <a:spLocks noGrp="1"/>
          </p:cNvSpPr>
          <p:nvPr>
            <p:ph type="sldNum" sz="quarter" idx="5"/>
          </p:nvPr>
        </p:nvSpPr>
        <p:spPr/>
        <p:txBody>
          <a:bodyPr/>
          <a:lstStyle/>
          <a:p>
            <a:fld id="{58A797FB-7B5E-4022-9E05-4F63FADEAC89}" type="slidenum">
              <a:t>7</a:t>
            </a:fld>
            <a:endParaRPr lang="en-US"/>
          </a:p>
        </p:txBody>
      </p:sp>
    </p:spTree>
    <p:extLst>
      <p:ext uri="{BB962C8B-B14F-4D97-AF65-F5344CB8AC3E}">
        <p14:creationId xmlns:p14="http://schemas.microsoft.com/office/powerpoint/2010/main" val="4267967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20000"/>
              </a:lnSpc>
              <a:spcBef>
                <a:spcPts val="1000"/>
              </a:spcBef>
              <a:buFont typeface="Arial"/>
              <a:buChar char="•"/>
            </a:pPr>
            <a:r>
              <a:rPr lang="en-US" b="1" dirty="0"/>
              <a:t>District of Responsibility</a:t>
            </a:r>
            <a:r>
              <a:rPr lang="en-US" dirty="0"/>
              <a:t> reports a student with 0011 Enrollment at their OODP/BOCES - </a:t>
            </a:r>
          </a:p>
          <a:p>
            <a:pPr marL="285750" indent="-285750">
              <a:lnSpc>
                <a:spcPct val="120000"/>
              </a:lnSpc>
              <a:spcBef>
                <a:spcPts val="1000"/>
              </a:spcBef>
              <a:buFont typeface="Arial"/>
              <a:buChar char="•"/>
            </a:pPr>
            <a:r>
              <a:rPr lang="en-US" dirty="0"/>
              <a:t>The</a:t>
            </a:r>
            <a:r>
              <a:rPr lang="en-US" b="1" dirty="0"/>
              <a:t> BOCES District of Responsibility Codes</a:t>
            </a:r>
            <a:r>
              <a:rPr lang="en-US" dirty="0"/>
              <a:t> found in the SIRS Manual provides the BOCES BEDS Code for reporting.  </a:t>
            </a:r>
          </a:p>
          <a:p>
            <a:pPr>
              <a:lnSpc>
                <a:spcPct val="120000"/>
              </a:lnSpc>
              <a:spcBef>
                <a:spcPts val="1000"/>
              </a:spcBef>
            </a:pPr>
            <a:r>
              <a:rPr lang="en-US" dirty="0"/>
              <a:t>To see what codes your LEAs are using, use Level 0 – Program Services Tab for a student, then look at the Service Provider BEDS Code.</a:t>
            </a:r>
            <a:endParaRPr lang="en-US">
              <a:cs typeface="Calibri" panose="020F0502020204030204"/>
            </a:endParaRPr>
          </a:p>
          <a:p>
            <a:pPr marL="285750" indent="-285750">
              <a:lnSpc>
                <a:spcPct val="120000"/>
              </a:lnSpc>
              <a:spcBef>
                <a:spcPts val="1000"/>
              </a:spcBef>
              <a:buFont typeface="Arial"/>
              <a:buChar char="•"/>
            </a:pPr>
            <a:r>
              <a:rPr lang="en-US" dirty="0"/>
              <a:t>The OODP/BOCES reports the student with 0055 at their locally identified locations – this is how the RIC/Level 1 center can confirm that this student is expected to attend your location. Often we find records are not updated due to a lack of communication between the District of Responsibility and the OODP, and therefore students result in </a:t>
            </a:r>
            <a:r>
              <a:rPr lang="en-US" dirty="0" err="1"/>
              <a:t>NoMatch</a:t>
            </a:r>
            <a:r>
              <a:rPr lang="en-US" dirty="0"/>
              <a:t> records.</a:t>
            </a:r>
            <a:endParaRPr lang="en-US" dirty="0">
              <a:cs typeface="Calibri"/>
            </a:endParaRPr>
          </a:p>
          <a:p>
            <a:pPr marL="285750" indent="-285750">
              <a:lnSpc>
                <a:spcPct val="120000"/>
              </a:lnSpc>
              <a:spcBef>
                <a:spcPts val="1000"/>
              </a:spcBef>
              <a:buFont typeface="Arial"/>
              <a:buChar char="•"/>
            </a:pPr>
            <a:r>
              <a:rPr lang="en-US" dirty="0"/>
              <a:t>NYSED/NWEA populate all students to their central OODP/BOCES location in Nextera. OODP/BOCES are the "one District/School" </a:t>
            </a:r>
            <a:r>
              <a:rPr lang="en-US" b="1" dirty="0"/>
              <a:t>*</a:t>
            </a:r>
            <a:endParaRPr lang="en-US"/>
          </a:p>
          <a:p>
            <a:pPr marL="285750" indent="-285750">
              <a:lnSpc>
                <a:spcPct val="120000"/>
              </a:lnSpc>
              <a:spcBef>
                <a:spcPts val="1000"/>
              </a:spcBef>
              <a:buFont typeface="Arial"/>
              <a:buChar char="•"/>
            </a:pPr>
            <a:r>
              <a:rPr lang="en-US" dirty="0"/>
              <a:t>DTCs/STCs/BLUs can </a:t>
            </a:r>
            <a:r>
              <a:rPr lang="en-US" b="1" dirty="0"/>
              <a:t>use Classes</a:t>
            </a:r>
            <a:r>
              <a:rPr lang="en-US" dirty="0"/>
              <a:t> to arrange students by OODP/BOCES locally identified locations. Less is best, but where you have different Principals and STCs doing the work it's important that they are working with their own students. There is a shared responsibility with all of this.</a:t>
            </a:r>
          </a:p>
          <a:p>
            <a:endParaRPr lang="en-US" dirty="0">
              <a:cs typeface="Calibri"/>
            </a:endParaRPr>
          </a:p>
        </p:txBody>
      </p:sp>
      <p:sp>
        <p:nvSpPr>
          <p:cNvPr id="4" name="Slide Number Placeholder 3"/>
          <p:cNvSpPr>
            <a:spLocks noGrp="1"/>
          </p:cNvSpPr>
          <p:nvPr>
            <p:ph type="sldNum" sz="quarter" idx="5"/>
          </p:nvPr>
        </p:nvSpPr>
        <p:spPr/>
        <p:txBody>
          <a:bodyPr/>
          <a:lstStyle/>
          <a:p>
            <a:fld id="{58A797FB-7B5E-4022-9E05-4F63FADEAC89}" type="slidenum">
              <a:t>8</a:t>
            </a:fld>
            <a:endParaRPr lang="en-US"/>
          </a:p>
        </p:txBody>
      </p:sp>
    </p:spTree>
    <p:extLst>
      <p:ext uri="{BB962C8B-B14F-4D97-AF65-F5344CB8AC3E}">
        <p14:creationId xmlns:p14="http://schemas.microsoft.com/office/powerpoint/2010/main" val="3722319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Diocese and OCFS central administration now have access to their Schools within their hierarchy. </a:t>
            </a:r>
            <a:endParaRPr lang="en-US"/>
          </a:p>
          <a:p>
            <a:r>
              <a:rPr lang="en-US" dirty="0">
                <a:cs typeface="Calibri"/>
              </a:rPr>
              <a:t>This allows for a more centralized data reporting model, but again the Principal/STC separate ability to be responsible for their students and assessments.</a:t>
            </a:r>
            <a:endParaRPr lang="en-US">
              <a:cs typeface="Calibri"/>
            </a:endParaRPr>
          </a:p>
          <a:p>
            <a:r>
              <a:rPr lang="en-US" dirty="0">
                <a:cs typeface="Calibri"/>
              </a:rPr>
              <a:t>In 2023, each School was a separate entity without the ability for a central Data Person/Administrator to have access to multiple Schools.</a:t>
            </a:r>
          </a:p>
        </p:txBody>
      </p:sp>
      <p:sp>
        <p:nvSpPr>
          <p:cNvPr id="4" name="Slide Number Placeholder 3"/>
          <p:cNvSpPr>
            <a:spLocks noGrp="1"/>
          </p:cNvSpPr>
          <p:nvPr>
            <p:ph type="sldNum" sz="quarter" idx="5"/>
          </p:nvPr>
        </p:nvSpPr>
        <p:spPr/>
        <p:txBody>
          <a:bodyPr/>
          <a:lstStyle/>
          <a:p>
            <a:fld id="{58A797FB-7B5E-4022-9E05-4F63FADEAC89}" type="slidenum">
              <a:t>9</a:t>
            </a:fld>
            <a:endParaRPr lang="en-US"/>
          </a:p>
        </p:txBody>
      </p:sp>
    </p:spTree>
    <p:extLst>
      <p:ext uri="{BB962C8B-B14F-4D97-AF65-F5344CB8AC3E}">
        <p14:creationId xmlns:p14="http://schemas.microsoft.com/office/powerpoint/2010/main" val="501435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NYSSIS ID – unique identifier for all students.  A student MUST be reported through the Level 0/Level1/Level 2 IRS reporting in order to receive a NYSSIS ID for a student.  The wrong NYSSIS can be manually entered resulting in a bad record, or worse a PBT and CBT record for a student attending different districts/schools. It's imperative that extra caution be used for any/all manual entry.</a:t>
            </a:r>
          </a:p>
          <a:p>
            <a:r>
              <a:rPr lang="en-US" dirty="0">
                <a:cs typeface="Calibri"/>
              </a:rPr>
              <a:t>NERIC back fills NYSSIS IDs for our </a:t>
            </a:r>
            <a:r>
              <a:rPr lang="en-US" dirty="0" err="1">
                <a:cs typeface="Calibri"/>
              </a:rPr>
              <a:t>SchoolTool</a:t>
            </a:r>
            <a:r>
              <a:rPr lang="en-US" dirty="0">
                <a:cs typeface="Calibri"/>
              </a:rPr>
              <a:t> and </a:t>
            </a:r>
            <a:r>
              <a:rPr lang="en-US" dirty="0" err="1">
                <a:cs typeface="Calibri"/>
              </a:rPr>
              <a:t>eSchoolData</a:t>
            </a:r>
            <a:r>
              <a:rPr lang="en-US" dirty="0">
                <a:cs typeface="Calibri"/>
              </a:rPr>
              <a:t> Districts from our Data Warehouse to the SMS allowing our supported districts easy access to the NYSSIS ID (where provisioned). All other schools can rely on their DDC or our NYSSIS ID Level 1 report for look up.</a:t>
            </a:r>
          </a:p>
          <a:p>
            <a:endParaRPr lang="en-US" dirty="0">
              <a:cs typeface="Calibri"/>
            </a:endParaRPr>
          </a:p>
          <a:p>
            <a:r>
              <a:rPr lang="en-US" dirty="0">
                <a:cs typeface="Calibri"/>
              </a:rPr>
              <a:t>District of Record and School of Record populate based on the reported record at Level 2. The Testing District and Testing School will match the District/School of Record upon originating import of data.</a:t>
            </a:r>
          </a:p>
          <a:p>
            <a:r>
              <a:rPr lang="en-US" dirty="0">
                <a:cs typeface="Calibri"/>
              </a:rPr>
              <a:t>Grade Level is generated from the Student Demographic Record found at the District of Responsibility.  If the School of Instruction has something different, it will not reflect.</a:t>
            </a:r>
          </a:p>
          <a:p>
            <a:endParaRPr lang="en-US" dirty="0">
              <a:cs typeface="Calibri"/>
            </a:endParaRPr>
          </a:p>
        </p:txBody>
      </p:sp>
      <p:sp>
        <p:nvSpPr>
          <p:cNvPr id="4" name="Slide Number Placeholder 3"/>
          <p:cNvSpPr>
            <a:spLocks noGrp="1"/>
          </p:cNvSpPr>
          <p:nvPr>
            <p:ph type="sldNum" sz="quarter" idx="5"/>
          </p:nvPr>
        </p:nvSpPr>
        <p:spPr/>
        <p:txBody>
          <a:bodyPr/>
          <a:lstStyle/>
          <a:p>
            <a:fld id="{58A797FB-7B5E-4022-9E05-4F63FADEAC89}" type="slidenum">
              <a:t>10</a:t>
            </a:fld>
            <a:endParaRPr lang="en-US"/>
          </a:p>
        </p:txBody>
      </p:sp>
    </p:spTree>
    <p:extLst>
      <p:ext uri="{BB962C8B-B14F-4D97-AF65-F5344CB8AC3E}">
        <p14:creationId xmlns:p14="http://schemas.microsoft.com/office/powerpoint/2010/main" val="4163928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Information sourced from the 2023 Quick Reference Guide for moving students.  The 2024 edition has not been released, but will include Science as well.</a:t>
            </a:r>
          </a:p>
          <a:p>
            <a:r>
              <a:rPr lang="en-US" dirty="0">
                <a:cs typeface="Calibri"/>
              </a:rPr>
              <a:t>Information about each testing subject must match the assessment record in alignment to changes in the Student Enrollment Profile reported via SIRS.  </a:t>
            </a:r>
          </a:p>
          <a:p>
            <a:r>
              <a:rPr lang="en-US" dirty="0">
                <a:cs typeface="Calibri"/>
              </a:rPr>
              <a:t>Any discrepancies will result in an Incomplete Transfer, which if not resolved will result in a </a:t>
            </a:r>
            <a:r>
              <a:rPr lang="en-US" dirty="0" err="1">
                <a:cs typeface="Calibri"/>
              </a:rPr>
              <a:t>NoMatch</a:t>
            </a:r>
            <a:r>
              <a:rPr lang="en-US" dirty="0">
                <a:cs typeface="Calibri"/>
              </a:rPr>
              <a:t> and Summer Cleanup.</a:t>
            </a:r>
            <a:endParaRPr lang="en-US" dirty="0"/>
          </a:p>
        </p:txBody>
      </p:sp>
      <p:sp>
        <p:nvSpPr>
          <p:cNvPr id="4" name="Slide Number Placeholder 3"/>
          <p:cNvSpPr>
            <a:spLocks noGrp="1"/>
          </p:cNvSpPr>
          <p:nvPr>
            <p:ph type="sldNum" sz="quarter" idx="5"/>
          </p:nvPr>
        </p:nvSpPr>
        <p:spPr/>
        <p:txBody>
          <a:bodyPr/>
          <a:lstStyle/>
          <a:p>
            <a:fld id="{58A797FB-7B5E-4022-9E05-4F63FADEAC89}" type="slidenum">
              <a:t>11</a:t>
            </a:fld>
            <a:endParaRPr lang="en-US"/>
          </a:p>
        </p:txBody>
      </p:sp>
    </p:spTree>
    <p:extLst>
      <p:ext uri="{BB962C8B-B14F-4D97-AF65-F5344CB8AC3E}">
        <p14:creationId xmlns:p14="http://schemas.microsoft.com/office/powerpoint/2010/main" val="1230427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infographic identifies that the District of Record and School or Record MATCH the Testing District and Testing School initially when a student is manually added or imported to Nextera.</a:t>
            </a:r>
          </a:p>
        </p:txBody>
      </p:sp>
      <p:sp>
        <p:nvSpPr>
          <p:cNvPr id="4" name="Slide Number Placeholder 3"/>
          <p:cNvSpPr>
            <a:spLocks noGrp="1"/>
          </p:cNvSpPr>
          <p:nvPr>
            <p:ph type="sldNum" sz="quarter" idx="5"/>
          </p:nvPr>
        </p:nvSpPr>
        <p:spPr/>
        <p:txBody>
          <a:bodyPr/>
          <a:lstStyle/>
          <a:p>
            <a:fld id="{58A797FB-7B5E-4022-9E05-4F63FADEAC89}" type="slidenum">
              <a:t>12</a:t>
            </a:fld>
            <a:endParaRPr lang="en-US"/>
          </a:p>
        </p:txBody>
      </p:sp>
    </p:spTree>
    <p:extLst>
      <p:ext uri="{BB962C8B-B14F-4D97-AF65-F5344CB8AC3E}">
        <p14:creationId xmlns:p14="http://schemas.microsoft.com/office/powerpoint/2010/main" val="2553036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C43946B-3F5A-C916-B62B-8D5938EA8285}"/>
              </a:ext>
            </a:extLst>
          </p:cNvPr>
          <p:cNvSpPr>
            <a:spLocks noGrp="1"/>
          </p:cNvSpPr>
          <p:nvPr>
            <p:ph type="dt" sz="half" idx="10"/>
          </p:nvPr>
        </p:nvSpPr>
        <p:spPr/>
        <p:txBody>
          <a:bodyPr/>
          <a:lstStyle/>
          <a:p>
            <a:fld id="{1E351CED-465B-40B5-ADCE-957C918F227B}" type="datetimeFigureOut">
              <a:rPr lang="en-US" smtClean="0"/>
              <a:t>1/17/2024</a:t>
            </a:fld>
            <a:endParaRPr lang="en-US"/>
          </a:p>
        </p:txBody>
      </p:sp>
      <p:sp>
        <p:nvSpPr>
          <p:cNvPr id="5" name="Footer Placeholder 4">
            <a:extLst>
              <a:ext uri="{FF2B5EF4-FFF2-40B4-BE49-F238E27FC236}">
                <a16:creationId xmlns:a16="http://schemas.microsoft.com/office/drawing/2014/main" id="{5986539F-2DB8-FCDA-C884-9C3CD29B8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644828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40D3-6996-1C08-F1AF-87C354657912}"/>
              </a:ext>
            </a:extLst>
          </p:cNvPr>
          <p:cNvSpPr>
            <a:spLocks noGrp="1"/>
          </p:cNvSpPr>
          <p:nvPr>
            <p:ph type="dt" sz="half" idx="10"/>
          </p:nvPr>
        </p:nvSpPr>
        <p:spPr/>
        <p:txBody>
          <a:bodyPr/>
          <a:lstStyle/>
          <a:p>
            <a:fld id="{1E351CED-465B-40B5-ADCE-957C918F227B}" type="datetimeFigureOut">
              <a:rPr lang="en-US" smtClean="0"/>
              <a:t>1/17/2024</a:t>
            </a:fld>
            <a:endParaRPr lang="en-US"/>
          </a:p>
        </p:txBody>
      </p:sp>
      <p:sp>
        <p:nvSpPr>
          <p:cNvPr id="5" name="Footer Placeholder 4">
            <a:extLst>
              <a:ext uri="{FF2B5EF4-FFF2-40B4-BE49-F238E27FC236}">
                <a16:creationId xmlns:a16="http://schemas.microsoft.com/office/drawing/2014/main" id="{4C3676C3-588F-B636-8CE0-AA2CBFBCE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EF8A9-EB1E-B344-A4B8-B58D0633630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90184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314B3C-96CD-071C-C2AD-2C7E04F819C0}"/>
              </a:ext>
            </a:extLst>
          </p:cNvPr>
          <p:cNvSpPr>
            <a:spLocks noGrp="1"/>
          </p:cNvSpPr>
          <p:nvPr>
            <p:ph type="dt" sz="half" idx="10"/>
          </p:nvPr>
        </p:nvSpPr>
        <p:spPr/>
        <p:txBody>
          <a:bodyPr/>
          <a:lstStyle/>
          <a:p>
            <a:fld id="{1E351CED-465B-40B5-ADCE-957C918F227B}" type="datetimeFigureOut">
              <a:rPr lang="en-US" smtClean="0"/>
              <a:t>1/17/2024</a:t>
            </a:fld>
            <a:endParaRPr lang="en-US"/>
          </a:p>
        </p:txBody>
      </p:sp>
      <p:sp>
        <p:nvSpPr>
          <p:cNvPr id="5" name="Footer Placeholder 4">
            <a:extLst>
              <a:ext uri="{FF2B5EF4-FFF2-40B4-BE49-F238E27FC236}">
                <a16:creationId xmlns:a16="http://schemas.microsoft.com/office/drawing/2014/main" id="{F5AA2B04-F5E0-C5A3-C77D-6AE9A9E9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55BC2-C712-C4A4-50EC-E10D88344310}"/>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330184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E15260-1C0B-A965-3114-D7C40D18BDF4}"/>
              </a:ext>
            </a:extLst>
          </p:cNvPr>
          <p:cNvSpPr>
            <a:spLocks noGrp="1"/>
          </p:cNvSpPr>
          <p:nvPr>
            <p:ph type="dt" sz="half" idx="10"/>
          </p:nvPr>
        </p:nvSpPr>
        <p:spPr/>
        <p:txBody>
          <a:bodyPr/>
          <a:lstStyle/>
          <a:p>
            <a:fld id="{1E351CED-465B-40B5-ADCE-957C918F227B}" type="datetimeFigureOut">
              <a:rPr lang="en-US" smtClean="0"/>
              <a:t>1/17/2024</a:t>
            </a:fld>
            <a:endParaRPr lang="en-US"/>
          </a:p>
        </p:txBody>
      </p:sp>
      <p:sp>
        <p:nvSpPr>
          <p:cNvPr id="5" name="Footer Placeholder 4">
            <a:extLst>
              <a:ext uri="{FF2B5EF4-FFF2-40B4-BE49-F238E27FC236}">
                <a16:creationId xmlns:a16="http://schemas.microsoft.com/office/drawing/2014/main" id="{19AAF4D1-0334-3F24-69B4-06C7BD742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BA76D-3B8B-429D-9B32-54D6A6297C0A}"/>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36310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F3052-6EE8-979F-04FB-1B8DF81F29B9}"/>
              </a:ext>
            </a:extLst>
          </p:cNvPr>
          <p:cNvSpPr>
            <a:spLocks noGrp="1"/>
          </p:cNvSpPr>
          <p:nvPr>
            <p:ph type="dt" sz="half" idx="10"/>
          </p:nvPr>
        </p:nvSpPr>
        <p:spPr/>
        <p:txBody>
          <a:bodyPr/>
          <a:lstStyle/>
          <a:p>
            <a:fld id="{1E351CED-465B-40B5-ADCE-957C918F227B}" type="datetimeFigureOut">
              <a:rPr lang="en-US" smtClean="0"/>
              <a:t>1/17/2024</a:t>
            </a:fld>
            <a:endParaRPr lang="en-US"/>
          </a:p>
        </p:txBody>
      </p:sp>
      <p:sp>
        <p:nvSpPr>
          <p:cNvPr id="5" name="Footer Placeholder 4">
            <a:extLst>
              <a:ext uri="{FF2B5EF4-FFF2-40B4-BE49-F238E27FC236}">
                <a16:creationId xmlns:a16="http://schemas.microsoft.com/office/drawing/2014/main" id="{7D986285-161A-6869-27C2-0A159C234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ED64F-5DAB-238D-C34A-1DCCB12221D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881118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23BD680-4E7A-5155-3CAE-6BD44EE8BA83}"/>
              </a:ext>
            </a:extLst>
          </p:cNvPr>
          <p:cNvSpPr>
            <a:spLocks noGrp="1"/>
          </p:cNvSpPr>
          <p:nvPr>
            <p:ph type="dt" sz="half" idx="10"/>
          </p:nvPr>
        </p:nvSpPr>
        <p:spPr/>
        <p:txBody>
          <a:bodyPr/>
          <a:lstStyle/>
          <a:p>
            <a:fld id="{1E351CED-465B-40B5-ADCE-957C918F227B}" type="datetimeFigureOut">
              <a:rPr lang="en-US" smtClean="0"/>
              <a:t>1/17/2024</a:t>
            </a:fld>
            <a:endParaRPr lang="en-US"/>
          </a:p>
        </p:txBody>
      </p:sp>
      <p:sp>
        <p:nvSpPr>
          <p:cNvPr id="6" name="Footer Placeholder 5">
            <a:extLst>
              <a:ext uri="{FF2B5EF4-FFF2-40B4-BE49-F238E27FC236}">
                <a16:creationId xmlns:a16="http://schemas.microsoft.com/office/drawing/2014/main" id="{4F6A152D-EFF2-B3AA-3F25-14E113673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D6032-FD7A-BFFD-9BE5-48EDBEFBD147}"/>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029291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8F7E4-7D9E-4736-3269-4F0C46996125}"/>
              </a:ext>
            </a:extLst>
          </p:cNvPr>
          <p:cNvSpPr>
            <a:spLocks noGrp="1"/>
          </p:cNvSpPr>
          <p:nvPr>
            <p:ph type="dt" sz="half" idx="10"/>
          </p:nvPr>
        </p:nvSpPr>
        <p:spPr/>
        <p:txBody>
          <a:bodyPr/>
          <a:lstStyle/>
          <a:p>
            <a:fld id="{1E351CED-465B-40B5-ADCE-957C918F227B}" type="datetimeFigureOut">
              <a:rPr lang="en-US" smtClean="0"/>
              <a:t>1/17/2024</a:t>
            </a:fld>
            <a:endParaRPr lang="en-US"/>
          </a:p>
        </p:txBody>
      </p:sp>
      <p:sp>
        <p:nvSpPr>
          <p:cNvPr id="8" name="Footer Placeholder 7">
            <a:extLst>
              <a:ext uri="{FF2B5EF4-FFF2-40B4-BE49-F238E27FC236}">
                <a16:creationId xmlns:a16="http://schemas.microsoft.com/office/drawing/2014/main" id="{218386CF-9A84-8D2A-BC47-C951DD994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0844D-FE1F-49E7-3BBD-527FB72ECD1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154952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6E055BD-4154-B9D1-0B5B-B1E3A06B6B31}"/>
              </a:ext>
            </a:extLst>
          </p:cNvPr>
          <p:cNvSpPr>
            <a:spLocks noGrp="1"/>
          </p:cNvSpPr>
          <p:nvPr>
            <p:ph type="dt" sz="half" idx="10"/>
          </p:nvPr>
        </p:nvSpPr>
        <p:spPr/>
        <p:txBody>
          <a:bodyPr/>
          <a:lstStyle/>
          <a:p>
            <a:fld id="{1E351CED-465B-40B5-ADCE-957C918F227B}" type="datetimeFigureOut">
              <a:rPr lang="en-US" smtClean="0"/>
              <a:t>1/17/2024</a:t>
            </a:fld>
            <a:endParaRPr lang="en-US"/>
          </a:p>
        </p:txBody>
      </p:sp>
      <p:sp>
        <p:nvSpPr>
          <p:cNvPr id="4" name="Footer Placeholder 3">
            <a:extLst>
              <a:ext uri="{FF2B5EF4-FFF2-40B4-BE49-F238E27FC236}">
                <a16:creationId xmlns:a16="http://schemas.microsoft.com/office/drawing/2014/main" id="{0C2A9E4A-03D1-7A8B-233D-014A3248F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2CEFC4-D276-DF45-F395-F5BD2EA70114}"/>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68771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2C0AD-76F4-FCE4-2717-0A9AA4351B6D}"/>
              </a:ext>
            </a:extLst>
          </p:cNvPr>
          <p:cNvSpPr>
            <a:spLocks noGrp="1"/>
          </p:cNvSpPr>
          <p:nvPr>
            <p:ph type="dt" sz="half" idx="10"/>
          </p:nvPr>
        </p:nvSpPr>
        <p:spPr/>
        <p:txBody>
          <a:bodyPr/>
          <a:lstStyle/>
          <a:p>
            <a:fld id="{1E351CED-465B-40B5-ADCE-957C918F227B}" type="datetimeFigureOut">
              <a:rPr lang="en-US" smtClean="0"/>
              <a:t>1/17/2024</a:t>
            </a:fld>
            <a:endParaRPr lang="en-US"/>
          </a:p>
        </p:txBody>
      </p:sp>
      <p:sp>
        <p:nvSpPr>
          <p:cNvPr id="3" name="Footer Placeholder 2">
            <a:extLst>
              <a:ext uri="{FF2B5EF4-FFF2-40B4-BE49-F238E27FC236}">
                <a16:creationId xmlns:a16="http://schemas.microsoft.com/office/drawing/2014/main" id="{BE83BB66-3F41-7F1D-5108-B3F679A88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AA6DA0-07AE-4BE4-B82F-7936D0E3E37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04484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BFED3-7CB3-1B8B-9504-13A121CAD015}"/>
              </a:ext>
            </a:extLst>
          </p:cNvPr>
          <p:cNvSpPr>
            <a:spLocks noGrp="1"/>
          </p:cNvSpPr>
          <p:nvPr>
            <p:ph type="dt" sz="half" idx="10"/>
          </p:nvPr>
        </p:nvSpPr>
        <p:spPr/>
        <p:txBody>
          <a:bodyPr/>
          <a:lstStyle/>
          <a:p>
            <a:fld id="{1E351CED-465B-40B5-ADCE-957C918F227B}" type="datetimeFigureOut">
              <a:rPr lang="en-US" smtClean="0"/>
              <a:t>1/17/2024</a:t>
            </a:fld>
            <a:endParaRPr lang="en-US"/>
          </a:p>
        </p:txBody>
      </p:sp>
      <p:sp>
        <p:nvSpPr>
          <p:cNvPr id="6" name="Footer Placeholder 5">
            <a:extLst>
              <a:ext uri="{FF2B5EF4-FFF2-40B4-BE49-F238E27FC236}">
                <a16:creationId xmlns:a16="http://schemas.microsoft.com/office/drawing/2014/main" id="{152456C9-19A0-4441-B1AF-B7AFBF642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898EA-84CC-411C-0012-D314953696B9}"/>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67800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0DB38-7CB9-2140-BC21-6D2E7DD0B6B5}"/>
              </a:ext>
            </a:extLst>
          </p:cNvPr>
          <p:cNvSpPr>
            <a:spLocks noGrp="1"/>
          </p:cNvSpPr>
          <p:nvPr>
            <p:ph type="dt" sz="half" idx="10"/>
          </p:nvPr>
        </p:nvSpPr>
        <p:spPr/>
        <p:txBody>
          <a:bodyPr/>
          <a:lstStyle/>
          <a:p>
            <a:fld id="{1E351CED-465B-40B5-ADCE-957C918F227B}" type="datetimeFigureOut">
              <a:rPr lang="en-US" smtClean="0"/>
              <a:t>1/17/2024</a:t>
            </a:fld>
            <a:endParaRPr lang="en-US"/>
          </a:p>
        </p:txBody>
      </p:sp>
      <p:sp>
        <p:nvSpPr>
          <p:cNvPr id="6" name="Footer Placeholder 5">
            <a:extLst>
              <a:ext uri="{FF2B5EF4-FFF2-40B4-BE49-F238E27FC236}">
                <a16:creationId xmlns:a16="http://schemas.microsoft.com/office/drawing/2014/main" id="{C7B448AD-3B1D-4B5E-CAB9-BB5FD2CDE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EF53D-CF5A-87A2-E973-3B8CCDEBAA2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800210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1E351CED-465B-40B5-ADCE-957C918F227B}" type="datetimeFigureOut">
              <a:rPr lang="en-US" smtClean="0"/>
              <a:t>1/17/2024</a:t>
            </a:fld>
            <a:endParaRPr lang="en-US"/>
          </a:p>
        </p:txBody>
      </p:sp>
      <p:sp>
        <p:nvSpPr>
          <p:cNvPr id="5" name="Footer Placeholder 4">
            <a:extLst>
              <a:ext uri="{FF2B5EF4-FFF2-40B4-BE49-F238E27FC236}">
                <a16:creationId xmlns:a16="http://schemas.microsoft.com/office/drawing/2014/main"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t>‹#›</a:t>
            </a:fld>
            <a:endParaRPr lang="en-US"/>
          </a:p>
        </p:txBody>
      </p:sp>
    </p:spTree>
    <p:extLst>
      <p:ext uri="{BB962C8B-B14F-4D97-AF65-F5344CB8AC3E}">
        <p14:creationId xmlns:p14="http://schemas.microsoft.com/office/powerpoint/2010/main" val="248313528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17" r:id="rId6"/>
    <p:sldLayoutId id="2147483713" r:id="rId7"/>
    <p:sldLayoutId id="2147483714" r:id="rId8"/>
    <p:sldLayoutId id="2147483715" r:id="rId9"/>
    <p:sldLayoutId id="2147483716" r:id="rId10"/>
    <p:sldLayoutId id="2147483718" r:id="rId1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hyperlink" Target="https://www.brainyquote.com/authors/mattie-stepanek-quot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nnemarie.Bertram@neric.org"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68F94E-2BF1-56A5-87AC-0C4270793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53D4D80-1F4D-4995-373D-DF7C0CEA7CFD}"/>
              </a:ext>
            </a:extLst>
          </p:cNvPr>
          <p:cNvPicPr>
            <a:picLocks noChangeAspect="1"/>
          </p:cNvPicPr>
          <p:nvPr/>
        </p:nvPicPr>
        <p:blipFill rotWithShape="1">
          <a:blip r:embed="rId2"/>
          <a:srcRect t="25176" r="-2" b="18573"/>
          <a:stretch/>
        </p:blipFill>
        <p:spPr>
          <a:xfrm>
            <a:off x="20" y="1"/>
            <a:ext cx="12191979" cy="6857999"/>
          </a:xfrm>
          <a:prstGeom prst="rect">
            <a:avLst/>
          </a:prstGeom>
        </p:spPr>
      </p:pic>
      <p:sp>
        <p:nvSpPr>
          <p:cNvPr id="11" name="Freeform: Shape 10">
            <a:extLst>
              <a:ext uri="{FF2B5EF4-FFF2-40B4-BE49-F238E27FC236}">
                <a16:creationId xmlns:a16="http://schemas.microsoft.com/office/drawing/2014/main" id="{393D8CD4-7FBE-9118-0CEB-9C1A2FA6AE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0219" y="-65315"/>
            <a:ext cx="7557315" cy="3771957"/>
          </a:xfrm>
          <a:custGeom>
            <a:avLst/>
            <a:gdLst>
              <a:gd name="connsiteX0" fmla="*/ 52567 w 7557315"/>
              <a:gd name="connsiteY0" fmla="*/ 3771957 h 3771957"/>
              <a:gd name="connsiteX1" fmla="*/ 7557315 w 7557315"/>
              <a:gd name="connsiteY1" fmla="*/ 3640961 h 3771957"/>
              <a:gd name="connsiteX2" fmla="*/ 3406126 w 7557315"/>
              <a:gd name="connsiteY2" fmla="*/ 499129 h 3771957"/>
              <a:gd name="connsiteX3" fmla="*/ 3350264 w 7557315"/>
              <a:gd name="connsiteY3" fmla="*/ 459014 h 3771957"/>
              <a:gd name="connsiteX4" fmla="*/ 1923366 w 7557315"/>
              <a:gd name="connsiteY4" fmla="*/ 763 h 3771957"/>
              <a:gd name="connsiteX5" fmla="*/ 1768756 w 7557315"/>
              <a:gd name="connsiteY5" fmla="*/ 1549 h 3771957"/>
              <a:gd name="connsiteX6" fmla="*/ 144811 w 7557315"/>
              <a:gd name="connsiteY6" fmla="*/ 625253 h 3771957"/>
              <a:gd name="connsiteX7" fmla="*/ 0 w 7557315"/>
              <a:gd name="connsiteY7" fmla="*/ 760395 h 377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7315" h="3771957">
                <a:moveTo>
                  <a:pt x="52567" y="3771957"/>
                </a:moveTo>
                <a:lnTo>
                  <a:pt x="7557315" y="3640961"/>
                </a:lnTo>
                <a:lnTo>
                  <a:pt x="3406126" y="499129"/>
                </a:lnTo>
                <a:lnTo>
                  <a:pt x="3350264" y="459014"/>
                </a:lnTo>
                <a:cubicBezTo>
                  <a:pt x="2914482" y="162529"/>
                  <a:pt x="2418440" y="12600"/>
                  <a:pt x="1923366" y="763"/>
                </a:cubicBezTo>
                <a:cubicBezTo>
                  <a:pt x="1871795" y="-470"/>
                  <a:pt x="1820236" y="-206"/>
                  <a:pt x="1768756" y="1549"/>
                </a:cubicBezTo>
                <a:cubicBezTo>
                  <a:pt x="1183172" y="21502"/>
                  <a:pt x="607903" y="234096"/>
                  <a:pt x="144811" y="625253"/>
                </a:cubicBezTo>
                <a:lnTo>
                  <a:pt x="0" y="760395"/>
                </a:lnTo>
                <a:close/>
              </a:path>
            </a:pathLst>
          </a:custGeom>
          <a:gradFill>
            <a:gsLst>
              <a:gs pos="22000">
                <a:schemeClr val="bg2">
                  <a:alpha val="80000"/>
                </a:schemeClr>
              </a:gs>
              <a:gs pos="100000">
                <a:schemeClr val="accent1">
                  <a:lumMod val="60000"/>
                  <a:lumOff val="40000"/>
                  <a:alpha val="71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956065" y="498764"/>
            <a:ext cx="3726596" cy="1496291"/>
          </a:xfrm>
        </p:spPr>
        <p:txBody>
          <a:bodyPr anchor="b">
            <a:normAutofit/>
          </a:bodyPr>
          <a:lstStyle/>
          <a:p>
            <a:r>
              <a:rPr lang="en-US" sz="3200">
                <a:cs typeface="Calibri Light"/>
              </a:rPr>
              <a:t>From Simulation to Operational</a:t>
            </a:r>
            <a:endParaRPr lang="en-US" sz="3200"/>
          </a:p>
        </p:txBody>
      </p:sp>
      <p:sp>
        <p:nvSpPr>
          <p:cNvPr id="3" name="Subtitle 2"/>
          <p:cNvSpPr>
            <a:spLocks noGrp="1"/>
          </p:cNvSpPr>
          <p:nvPr>
            <p:ph type="subTitle" idx="1"/>
          </p:nvPr>
        </p:nvSpPr>
        <p:spPr>
          <a:xfrm>
            <a:off x="968944" y="2108579"/>
            <a:ext cx="2754568" cy="1019085"/>
          </a:xfrm>
        </p:spPr>
        <p:txBody>
          <a:bodyPr vert="horz" lIns="91440" tIns="45720" rIns="91440" bIns="45720" rtlCol="0">
            <a:normAutofit/>
          </a:bodyPr>
          <a:lstStyle/>
          <a:p>
            <a:pPr>
              <a:lnSpc>
                <a:spcPct val="110000"/>
              </a:lnSpc>
            </a:pPr>
            <a:r>
              <a:rPr lang="en-US" sz="1700">
                <a:cs typeface="Calibri"/>
              </a:rPr>
              <a:t>What You Need to Know About the Flow of Student Data</a:t>
            </a:r>
            <a:endParaRPr lang="en-US" sz="1700"/>
          </a:p>
        </p:txBody>
      </p:sp>
      <p:sp>
        <p:nvSpPr>
          <p:cNvPr id="5" name="TextBox 4">
            <a:extLst>
              <a:ext uri="{FF2B5EF4-FFF2-40B4-BE49-F238E27FC236}">
                <a16:creationId xmlns:a16="http://schemas.microsoft.com/office/drawing/2014/main" id="{B8B828BB-0D1B-E4ED-C284-6EA32F19E9E0}"/>
              </a:ext>
            </a:extLst>
          </p:cNvPr>
          <p:cNvSpPr txBox="1"/>
          <p:nvPr/>
        </p:nvSpPr>
        <p:spPr>
          <a:xfrm>
            <a:off x="-1" y="6503096"/>
            <a:ext cx="12191999" cy="338554"/>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t>Facilitated by Anne Marie Bertram</a:t>
            </a:r>
            <a:r>
              <a:rPr lang="en-US" sz="1600" dirty="0"/>
              <a:t> – NERIC Testing &amp; Data Reports Manager annemarie.bertram@neric.org</a:t>
            </a:r>
            <a:endParaRPr lang="en-US"/>
          </a:p>
        </p:txBody>
      </p:sp>
      <p:pic>
        <p:nvPicPr>
          <p:cNvPr id="7" name="Picture 6" descr="A blue and yellow logo&#10;&#10;Description automatically generated">
            <a:extLst>
              <a:ext uri="{FF2B5EF4-FFF2-40B4-BE49-F238E27FC236}">
                <a16:creationId xmlns:a16="http://schemas.microsoft.com/office/drawing/2014/main" id="{EF49F34E-153F-D8E2-A371-3E4361AAB049}"/>
              </a:ext>
            </a:extLst>
          </p:cNvPr>
          <p:cNvPicPr>
            <a:picLocks noChangeAspect="1"/>
          </p:cNvPicPr>
          <p:nvPr/>
        </p:nvPicPr>
        <p:blipFill>
          <a:blip r:embed="rId3"/>
          <a:stretch>
            <a:fillRect/>
          </a:stretch>
        </p:blipFill>
        <p:spPr>
          <a:xfrm>
            <a:off x="10744385" y="6459359"/>
            <a:ext cx="1016000" cy="39695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703A-315E-E747-3013-EC4A60082BE0}"/>
              </a:ext>
            </a:extLst>
          </p:cNvPr>
          <p:cNvSpPr>
            <a:spLocks noGrp="1"/>
          </p:cNvSpPr>
          <p:nvPr>
            <p:ph type="title"/>
          </p:nvPr>
        </p:nvSpPr>
        <p:spPr>
          <a:xfrm>
            <a:off x="96033" y="-315762"/>
            <a:ext cx="8886884" cy="953669"/>
          </a:xfrm>
        </p:spPr>
        <p:txBody>
          <a:bodyPr/>
          <a:lstStyle/>
          <a:p>
            <a:r>
              <a:rPr lang="en-US" dirty="0"/>
              <a:t>Student Record in Nextera</a:t>
            </a:r>
          </a:p>
        </p:txBody>
      </p:sp>
      <p:pic>
        <p:nvPicPr>
          <p:cNvPr id="5" name="Picture 4" descr="A screenshot of a computer&#10;&#10;Description automatically generated">
            <a:extLst>
              <a:ext uri="{FF2B5EF4-FFF2-40B4-BE49-F238E27FC236}">
                <a16:creationId xmlns:a16="http://schemas.microsoft.com/office/drawing/2014/main" id="{B925E4F0-DF08-05C9-3791-22B5DBA3BD2E}"/>
              </a:ext>
            </a:extLst>
          </p:cNvPr>
          <p:cNvPicPr>
            <a:picLocks noChangeAspect="1"/>
          </p:cNvPicPr>
          <p:nvPr/>
        </p:nvPicPr>
        <p:blipFill rotWithShape="1">
          <a:blip r:embed="rId3"/>
          <a:srcRect l="86" r="3510" b="178"/>
          <a:stretch/>
        </p:blipFill>
        <p:spPr>
          <a:xfrm>
            <a:off x="438411" y="509206"/>
            <a:ext cx="11753601" cy="5850038"/>
          </a:xfrm>
          <a:prstGeom prst="rect">
            <a:avLst/>
          </a:prstGeom>
        </p:spPr>
      </p:pic>
      <p:sp>
        <p:nvSpPr>
          <p:cNvPr id="6" name="Arrow: Right 5">
            <a:extLst>
              <a:ext uri="{FF2B5EF4-FFF2-40B4-BE49-F238E27FC236}">
                <a16:creationId xmlns:a16="http://schemas.microsoft.com/office/drawing/2014/main" id="{E73439DB-E81C-F7D6-1BCE-A4FD8962091C}"/>
              </a:ext>
            </a:extLst>
          </p:cNvPr>
          <p:cNvSpPr/>
          <p:nvPr/>
        </p:nvSpPr>
        <p:spPr>
          <a:xfrm rot="10800000">
            <a:off x="5062602" y="2463452"/>
            <a:ext cx="991642" cy="4384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10C9B591-47C7-C6F0-C163-FF318888345A}"/>
              </a:ext>
            </a:extLst>
          </p:cNvPr>
          <p:cNvSpPr/>
          <p:nvPr/>
        </p:nvSpPr>
        <p:spPr>
          <a:xfrm rot="8820000">
            <a:off x="10381989" y="2156565"/>
            <a:ext cx="991642" cy="438410"/>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781599C-C3A6-B7BE-A45D-5AA5DD05EE23}"/>
              </a:ext>
            </a:extLst>
          </p:cNvPr>
          <p:cNvGrpSpPr/>
          <p:nvPr/>
        </p:nvGrpSpPr>
        <p:grpSpPr>
          <a:xfrm>
            <a:off x="5847567" y="1296444"/>
            <a:ext cx="2651341" cy="438411"/>
            <a:chOff x="5847567" y="1296444"/>
            <a:chExt cx="2651341" cy="438411"/>
          </a:xfrm>
        </p:grpSpPr>
        <p:sp>
          <p:nvSpPr>
            <p:cNvPr id="11" name="Arrow: Right 10">
              <a:extLst>
                <a:ext uri="{FF2B5EF4-FFF2-40B4-BE49-F238E27FC236}">
                  <a16:creationId xmlns:a16="http://schemas.microsoft.com/office/drawing/2014/main" id="{97C19866-CC63-1CA6-8B62-496C7C03050F}"/>
                </a:ext>
              </a:extLst>
            </p:cNvPr>
            <p:cNvSpPr/>
            <p:nvPr/>
          </p:nvSpPr>
          <p:spPr>
            <a:xfrm rot="8820000">
              <a:off x="5847567" y="1296444"/>
              <a:ext cx="991642" cy="438410"/>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312DA6A3-9C78-FDE3-8EA7-B4EE76A98F2D}"/>
                </a:ext>
              </a:extLst>
            </p:cNvPr>
            <p:cNvSpPr/>
            <p:nvPr/>
          </p:nvSpPr>
          <p:spPr>
            <a:xfrm rot="2400000">
              <a:off x="7507266" y="1296445"/>
              <a:ext cx="991642" cy="438410"/>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Arrow: Right 15">
            <a:extLst>
              <a:ext uri="{FF2B5EF4-FFF2-40B4-BE49-F238E27FC236}">
                <a16:creationId xmlns:a16="http://schemas.microsoft.com/office/drawing/2014/main" id="{9BFC1395-69D1-6F44-A234-83C35422B920}"/>
              </a:ext>
            </a:extLst>
          </p:cNvPr>
          <p:cNvSpPr/>
          <p:nvPr/>
        </p:nvSpPr>
        <p:spPr>
          <a:xfrm rot="10800000">
            <a:off x="2208755" y="5997879"/>
            <a:ext cx="991642" cy="438410"/>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1A1D028-3B24-9C83-C96A-1465206D81A1}"/>
              </a:ext>
            </a:extLst>
          </p:cNvPr>
          <p:cNvSpPr txBox="1"/>
          <p:nvPr/>
        </p:nvSpPr>
        <p:spPr>
          <a:xfrm>
            <a:off x="9801617" y="3528164"/>
            <a:ext cx="2306875" cy="1169551"/>
          </a:xfrm>
          <a:prstGeom prst="rect">
            <a:avLst/>
          </a:prstGeom>
          <a:solidFill>
            <a:schemeClr val="accent5">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Most cases where grade </a:t>
            </a:r>
            <a:r>
              <a:rPr lang="en-US" sz="1400" dirty="0">
                <a:solidFill>
                  <a:srgbClr val="000000"/>
                </a:solidFill>
                <a:ea typeface="+mn-lt"/>
                <a:cs typeface="+mn-lt"/>
              </a:rPr>
              <a:t>level</a:t>
            </a:r>
            <a:r>
              <a:rPr lang="en-US" sz="1400" dirty="0"/>
              <a:t> has been wrong has been with students found in multigrade classrooms at BOCES locations</a:t>
            </a:r>
          </a:p>
        </p:txBody>
      </p:sp>
      <p:sp>
        <p:nvSpPr>
          <p:cNvPr id="4" name="TextBox 3">
            <a:extLst>
              <a:ext uri="{FF2B5EF4-FFF2-40B4-BE49-F238E27FC236}">
                <a16:creationId xmlns:a16="http://schemas.microsoft.com/office/drawing/2014/main" id="{D33FA0F7-5892-718A-91A9-902F6EE862CE}"/>
              </a:ext>
            </a:extLst>
          </p:cNvPr>
          <p:cNvSpPr txBox="1"/>
          <p:nvPr/>
        </p:nvSpPr>
        <p:spPr>
          <a:xfrm>
            <a:off x="6243408" y="2244912"/>
            <a:ext cx="2494614" cy="738664"/>
          </a:xfrm>
          <a:prstGeom prst="rect">
            <a:avLst/>
          </a:prstGeom>
          <a:solidFill>
            <a:schemeClr val="accent5">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The wrong NYSSIS can be input here resulting in a </a:t>
            </a:r>
            <a:r>
              <a:rPr lang="en-US" sz="1400" dirty="0" err="1"/>
              <a:t>NoMatch</a:t>
            </a:r>
            <a:r>
              <a:rPr lang="en-US" sz="1400" dirty="0"/>
              <a:t> record</a:t>
            </a:r>
            <a:endParaRPr lang="en-US" dirty="0"/>
          </a:p>
        </p:txBody>
      </p:sp>
    </p:spTree>
    <p:extLst>
      <p:ext uri="{BB962C8B-B14F-4D97-AF65-F5344CB8AC3E}">
        <p14:creationId xmlns:p14="http://schemas.microsoft.com/office/powerpoint/2010/main" val="197966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6" grpId="0" animBg="1"/>
      <p:bldP spid="17"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4DFF3-2823-F01D-5AFE-4A54815BEC13}"/>
              </a:ext>
            </a:extLst>
          </p:cNvPr>
          <p:cNvSpPr>
            <a:spLocks noGrp="1"/>
          </p:cNvSpPr>
          <p:nvPr>
            <p:ph type="title"/>
          </p:nvPr>
        </p:nvSpPr>
        <p:spPr>
          <a:xfrm>
            <a:off x="983293" y="44708"/>
            <a:ext cx="10096500" cy="916004"/>
          </a:xfrm>
        </p:spPr>
        <p:txBody>
          <a:bodyPr/>
          <a:lstStyle/>
          <a:p>
            <a:r>
              <a:rPr lang="en-US" dirty="0"/>
              <a:t>Student Transfers</a:t>
            </a:r>
          </a:p>
        </p:txBody>
      </p:sp>
      <p:sp>
        <p:nvSpPr>
          <p:cNvPr id="3" name="Text Placeholder 2">
            <a:extLst>
              <a:ext uri="{FF2B5EF4-FFF2-40B4-BE49-F238E27FC236}">
                <a16:creationId xmlns:a16="http://schemas.microsoft.com/office/drawing/2014/main" id="{D0EE9DCE-76D1-8B2E-5B0A-F33D43229951}"/>
              </a:ext>
            </a:extLst>
          </p:cNvPr>
          <p:cNvSpPr>
            <a:spLocks noGrp="1"/>
          </p:cNvSpPr>
          <p:nvPr>
            <p:ph type="body" idx="1"/>
          </p:nvPr>
        </p:nvSpPr>
        <p:spPr>
          <a:xfrm>
            <a:off x="858034" y="1221671"/>
            <a:ext cx="5365929" cy="582117"/>
          </a:xfrm>
          <a:solidFill>
            <a:schemeClr val="accent2"/>
          </a:solidFill>
        </p:spPr>
        <p:txBody>
          <a:bodyPr/>
          <a:lstStyle/>
          <a:p>
            <a:r>
              <a:rPr lang="en-US" dirty="0"/>
              <a:t>Building to Building within a District</a:t>
            </a:r>
          </a:p>
        </p:txBody>
      </p:sp>
      <p:sp>
        <p:nvSpPr>
          <p:cNvPr id="4" name="Content Placeholder 3">
            <a:extLst>
              <a:ext uri="{FF2B5EF4-FFF2-40B4-BE49-F238E27FC236}">
                <a16:creationId xmlns:a16="http://schemas.microsoft.com/office/drawing/2014/main" id="{6CFF7029-5A53-C7F7-C01E-9DACB95A83DB}"/>
              </a:ext>
            </a:extLst>
          </p:cNvPr>
          <p:cNvSpPr>
            <a:spLocks noGrp="1"/>
          </p:cNvSpPr>
          <p:nvPr>
            <p:ph sz="half" idx="2"/>
          </p:nvPr>
        </p:nvSpPr>
        <p:spPr>
          <a:xfrm>
            <a:off x="858034" y="1847459"/>
            <a:ext cx="4948395" cy="3859367"/>
          </a:xfrm>
        </p:spPr>
        <p:txBody>
          <a:bodyPr vert="horz" lIns="91440" tIns="45720" rIns="91440" bIns="45720" rtlCol="0" anchor="t">
            <a:noAutofit/>
          </a:bodyPr>
          <a:lstStyle/>
          <a:p>
            <a:r>
              <a:rPr lang="en-US" sz="1600" dirty="0"/>
              <a:t>Student record should be updated via the L0/L1/State Reporting Process</a:t>
            </a:r>
          </a:p>
          <a:p>
            <a:r>
              <a:rPr lang="en-US" sz="1600" dirty="0"/>
              <a:t>Transfers can be completed by the DTC or DLU within the district</a:t>
            </a:r>
          </a:p>
          <a:p>
            <a:r>
              <a:rPr lang="en-US" sz="1600" dirty="0"/>
              <a:t>District of Responsibility and Testing District do not change</a:t>
            </a:r>
          </a:p>
          <a:p>
            <a:r>
              <a:rPr lang="en-US" sz="1600" dirty="0"/>
              <a:t>The School of Record* and the Testing School should be updated accordingly</a:t>
            </a:r>
          </a:p>
          <a:p>
            <a:r>
              <a:rPr lang="en-US" sz="1600" dirty="0"/>
              <a:t>The School of Record should NOT be changed once a student has begun testing in any subject. Only the Testing School should be updated accordingly.</a:t>
            </a:r>
          </a:p>
        </p:txBody>
      </p:sp>
      <p:sp>
        <p:nvSpPr>
          <p:cNvPr id="5" name="Text Placeholder 4">
            <a:extLst>
              <a:ext uri="{FF2B5EF4-FFF2-40B4-BE49-F238E27FC236}">
                <a16:creationId xmlns:a16="http://schemas.microsoft.com/office/drawing/2014/main" id="{007E903D-EB11-352A-572F-B392ED4D46BF}"/>
              </a:ext>
            </a:extLst>
          </p:cNvPr>
          <p:cNvSpPr>
            <a:spLocks noGrp="1"/>
          </p:cNvSpPr>
          <p:nvPr>
            <p:ph type="body" sz="quarter" idx="3"/>
          </p:nvPr>
        </p:nvSpPr>
        <p:spPr>
          <a:xfrm>
            <a:off x="6400330" y="1221671"/>
            <a:ext cx="4762970" cy="582117"/>
          </a:xfrm>
          <a:solidFill>
            <a:schemeClr val="accent4"/>
          </a:solidFill>
        </p:spPr>
        <p:txBody>
          <a:bodyPr/>
          <a:lstStyle/>
          <a:p>
            <a:r>
              <a:rPr lang="en-US" dirty="0"/>
              <a:t>District to District within NY</a:t>
            </a:r>
          </a:p>
        </p:txBody>
      </p:sp>
      <p:sp>
        <p:nvSpPr>
          <p:cNvPr id="6" name="Content Placeholder 5">
            <a:extLst>
              <a:ext uri="{FF2B5EF4-FFF2-40B4-BE49-F238E27FC236}">
                <a16:creationId xmlns:a16="http://schemas.microsoft.com/office/drawing/2014/main" id="{3CA09982-E011-69DD-0221-D1FEAA965E8D}"/>
              </a:ext>
            </a:extLst>
          </p:cNvPr>
          <p:cNvSpPr>
            <a:spLocks noGrp="1"/>
          </p:cNvSpPr>
          <p:nvPr>
            <p:ph sz="quarter" idx="4"/>
          </p:nvPr>
        </p:nvSpPr>
        <p:spPr>
          <a:xfrm>
            <a:off x="6400330" y="1847459"/>
            <a:ext cx="5170065" cy="3921998"/>
          </a:xfrm>
        </p:spPr>
        <p:txBody>
          <a:bodyPr vert="horz" lIns="91440" tIns="45720" rIns="91440" bIns="45720" rtlCol="0" anchor="t">
            <a:noAutofit/>
          </a:bodyPr>
          <a:lstStyle/>
          <a:p>
            <a:r>
              <a:rPr lang="en-US" sz="1600" dirty="0"/>
              <a:t>Student records should be updated at BOTH Districts with respective entry/exit via the </a:t>
            </a:r>
            <a:r>
              <a:rPr lang="en-US" sz="1600" dirty="0">
                <a:ea typeface="+mn-lt"/>
                <a:cs typeface="+mn-lt"/>
              </a:rPr>
              <a:t>L0/L1/State Reporting Process</a:t>
            </a:r>
          </a:p>
          <a:p>
            <a:r>
              <a:rPr lang="en-US" sz="1600" dirty="0"/>
              <a:t>Transfers can only be done by RIC/SLU (State Level User) Support</a:t>
            </a:r>
          </a:p>
          <a:p>
            <a:r>
              <a:rPr lang="en-US" sz="1600" dirty="0"/>
              <a:t>District of Responsibility and Testing District will update, depending on whether the student has begun testing.</a:t>
            </a:r>
          </a:p>
          <a:p>
            <a:r>
              <a:rPr lang="en-US" sz="1600" dirty="0"/>
              <a:t>School of Record and Testing School will update accordingly, depending on whether the student has begun Testing</a:t>
            </a:r>
          </a:p>
          <a:p>
            <a:r>
              <a:rPr lang="en-US" sz="1600" dirty="0"/>
              <a:t>The Testing District and Testing School will be updated for any/all Subjects that have not yet been completed by the student.</a:t>
            </a:r>
          </a:p>
        </p:txBody>
      </p:sp>
      <p:sp>
        <p:nvSpPr>
          <p:cNvPr id="7" name="TextBox 6">
            <a:extLst>
              <a:ext uri="{FF2B5EF4-FFF2-40B4-BE49-F238E27FC236}">
                <a16:creationId xmlns:a16="http://schemas.microsoft.com/office/drawing/2014/main" id="{2DC10BE1-4B7C-8769-BD0F-08C41F5B5EDE}"/>
              </a:ext>
            </a:extLst>
          </p:cNvPr>
          <p:cNvSpPr txBox="1"/>
          <p:nvPr/>
        </p:nvSpPr>
        <p:spPr>
          <a:xfrm>
            <a:off x="6565726" y="219205"/>
            <a:ext cx="5114794" cy="646331"/>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Questions? Contact your local RIC to confirm their process for making these requests</a:t>
            </a:r>
          </a:p>
        </p:txBody>
      </p:sp>
    </p:spTree>
    <p:extLst>
      <p:ext uri="{BB962C8B-B14F-4D97-AF65-F5344CB8AC3E}">
        <p14:creationId xmlns:p14="http://schemas.microsoft.com/office/powerpoint/2010/main" val="117461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bg/>
                                          </p:spTgt>
                                        </p:tgtEl>
                                        <p:attrNameLst>
                                          <p:attrName>style.visibility</p:attrName>
                                        </p:attrNameLst>
                                      </p:cBhvr>
                                      <p:to>
                                        <p:strVal val="visible"/>
                                      </p:to>
                                    </p:set>
                                    <p:animEffect transition="in" filter="fade">
                                      <p:cBhvr>
                                        <p:cTn id="42" dur="500"/>
                                        <p:tgtEl>
                                          <p:spTgt spid="5">
                                            <p:bg/>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fade">
                                      <p:cBhvr>
                                        <p:cTn id="47" dur="500"/>
                                        <p:tgtEl>
                                          <p:spTgt spid="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fade">
                                      <p:cBhvr>
                                        <p:cTn id="52" dur="5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fade">
                                      <p:cBhvr>
                                        <p:cTn id="57" dur="500"/>
                                        <p:tgtEl>
                                          <p:spTgt spid="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fade">
                                      <p:cBhvr>
                                        <p:cTn id="62" dur="500"/>
                                        <p:tgtEl>
                                          <p:spTgt spid="6">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Effect transition="in" filter="fade">
                                      <p:cBhvr>
                                        <p:cTn id="67" dur="500"/>
                                        <p:tgtEl>
                                          <p:spTgt spid="6">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txEl>
                                              <p:pRg st="4" end="4"/>
                                            </p:txEl>
                                          </p:spTgt>
                                        </p:tgtEl>
                                        <p:attrNameLst>
                                          <p:attrName>style.visibility</p:attrName>
                                        </p:attrNameLst>
                                      </p:cBhvr>
                                      <p:to>
                                        <p:strVal val="visible"/>
                                      </p:to>
                                    </p:set>
                                    <p:animEffect transition="in" filter="fade">
                                      <p:cBhvr>
                                        <p:cTn id="72" dur="500"/>
                                        <p:tgtEl>
                                          <p:spTgt spid="6">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p:bldP spid="5" grpId="0" build="p" animBg="1"/>
      <p:bldP spid="6" grpId="0" build="p"/>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D58F9882-02EC-7957-34D2-7BDFB8848E9A}"/>
              </a:ext>
            </a:extLst>
          </p:cNvPr>
          <p:cNvPicPr>
            <a:picLocks noChangeAspect="1"/>
          </p:cNvPicPr>
          <p:nvPr/>
        </p:nvPicPr>
        <p:blipFill>
          <a:blip r:embed="rId3"/>
          <a:stretch>
            <a:fillRect/>
          </a:stretch>
        </p:blipFill>
        <p:spPr>
          <a:xfrm>
            <a:off x="4134" y="0"/>
            <a:ext cx="9093978" cy="6858000"/>
          </a:xfrm>
          <a:prstGeom prst="rect">
            <a:avLst/>
          </a:prstGeom>
        </p:spPr>
      </p:pic>
      <p:sp>
        <p:nvSpPr>
          <p:cNvPr id="3" name="TextBox 2">
            <a:extLst>
              <a:ext uri="{FF2B5EF4-FFF2-40B4-BE49-F238E27FC236}">
                <a16:creationId xmlns:a16="http://schemas.microsoft.com/office/drawing/2014/main" id="{9038D079-E394-EBBA-E9CE-1AD38F42A10B}"/>
              </a:ext>
            </a:extLst>
          </p:cNvPr>
          <p:cNvSpPr txBox="1"/>
          <p:nvPr/>
        </p:nvSpPr>
        <p:spPr>
          <a:xfrm>
            <a:off x="5908108" y="41753"/>
            <a:ext cx="31941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2023 Moving Students QRG</a:t>
            </a:r>
          </a:p>
        </p:txBody>
      </p:sp>
    </p:spTree>
    <p:extLst>
      <p:ext uri="{BB962C8B-B14F-4D97-AF65-F5344CB8AC3E}">
        <p14:creationId xmlns:p14="http://schemas.microsoft.com/office/powerpoint/2010/main" val="3228372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EC70CA07-815A-4645-6760-F18C3DF8F55D}"/>
              </a:ext>
            </a:extLst>
          </p:cNvPr>
          <p:cNvPicPr>
            <a:picLocks noChangeAspect="1"/>
          </p:cNvPicPr>
          <p:nvPr/>
        </p:nvPicPr>
        <p:blipFill>
          <a:blip r:embed="rId3"/>
          <a:stretch>
            <a:fillRect/>
          </a:stretch>
        </p:blipFill>
        <p:spPr>
          <a:xfrm>
            <a:off x="38920" y="31315"/>
            <a:ext cx="9087036" cy="6858000"/>
          </a:xfrm>
          <a:prstGeom prst="rect">
            <a:avLst/>
          </a:prstGeom>
        </p:spPr>
      </p:pic>
      <p:sp>
        <p:nvSpPr>
          <p:cNvPr id="4" name="TextBox 3">
            <a:extLst>
              <a:ext uri="{FF2B5EF4-FFF2-40B4-BE49-F238E27FC236}">
                <a16:creationId xmlns:a16="http://schemas.microsoft.com/office/drawing/2014/main" id="{8881FC20-6D12-CA07-5752-F785057E1690}"/>
              </a:ext>
            </a:extLst>
          </p:cNvPr>
          <p:cNvSpPr txBox="1"/>
          <p:nvPr/>
        </p:nvSpPr>
        <p:spPr>
          <a:xfrm>
            <a:off x="5897670" y="31314"/>
            <a:ext cx="32254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2023 Moving Students QRG</a:t>
            </a:r>
          </a:p>
        </p:txBody>
      </p:sp>
      <p:sp>
        <p:nvSpPr>
          <p:cNvPr id="5" name="TextBox 4">
            <a:extLst>
              <a:ext uri="{FF2B5EF4-FFF2-40B4-BE49-F238E27FC236}">
                <a16:creationId xmlns:a16="http://schemas.microsoft.com/office/drawing/2014/main" id="{CECCA699-77BC-8029-A9DF-0C2407ACFB69}"/>
              </a:ext>
            </a:extLst>
          </p:cNvPr>
          <p:cNvSpPr txBox="1"/>
          <p:nvPr/>
        </p:nvSpPr>
        <p:spPr>
          <a:xfrm>
            <a:off x="9645041" y="1837150"/>
            <a:ext cx="2296438"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Each week, RICs receive an </a:t>
            </a:r>
            <a:r>
              <a:rPr lang="en-US" b="1" dirty="0"/>
              <a:t>Incomplete Transfers Report</a:t>
            </a:r>
            <a:r>
              <a:rPr lang="en-US" dirty="0"/>
              <a:t> which identifies any/all students where there is an inconsistency between the District/School of Record and Testing which needs to be reviewed and updated accordingly.</a:t>
            </a:r>
          </a:p>
        </p:txBody>
      </p:sp>
    </p:spTree>
    <p:extLst>
      <p:ext uri="{BB962C8B-B14F-4D97-AF65-F5344CB8AC3E}">
        <p14:creationId xmlns:p14="http://schemas.microsoft.com/office/powerpoint/2010/main" val="3995038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FD0A3-23DE-6851-7682-267BE995E5A7}"/>
              </a:ext>
            </a:extLst>
          </p:cNvPr>
          <p:cNvSpPr>
            <a:spLocks noGrp="1"/>
          </p:cNvSpPr>
          <p:nvPr>
            <p:ph type="title"/>
          </p:nvPr>
        </p:nvSpPr>
        <p:spPr>
          <a:xfrm>
            <a:off x="106471" y="94182"/>
            <a:ext cx="10849294" cy="1043078"/>
          </a:xfrm>
        </p:spPr>
        <p:txBody>
          <a:bodyPr/>
          <a:lstStyle/>
          <a:p>
            <a:r>
              <a:rPr lang="en-US" dirty="0"/>
              <a:t>NERIC Sample Shared CBT Transfer Spreadsheet</a:t>
            </a:r>
          </a:p>
        </p:txBody>
      </p:sp>
      <p:pic>
        <p:nvPicPr>
          <p:cNvPr id="3" name="Picture 2" descr="A screenshot of a computer&#10;&#10;Description automatically generated">
            <a:extLst>
              <a:ext uri="{FF2B5EF4-FFF2-40B4-BE49-F238E27FC236}">
                <a16:creationId xmlns:a16="http://schemas.microsoft.com/office/drawing/2014/main" id="{B3700A10-F679-0B5B-D8C9-25EF000E1230}"/>
              </a:ext>
            </a:extLst>
          </p:cNvPr>
          <p:cNvPicPr>
            <a:picLocks noChangeAspect="1"/>
          </p:cNvPicPr>
          <p:nvPr/>
        </p:nvPicPr>
        <p:blipFill>
          <a:blip r:embed="rId3"/>
          <a:stretch>
            <a:fillRect/>
          </a:stretch>
        </p:blipFill>
        <p:spPr>
          <a:xfrm>
            <a:off x="0" y="1770998"/>
            <a:ext cx="12192000" cy="664663"/>
          </a:xfrm>
          <a:prstGeom prst="rect">
            <a:avLst/>
          </a:prstGeom>
        </p:spPr>
      </p:pic>
      <p:sp>
        <p:nvSpPr>
          <p:cNvPr id="4" name="TextBox 3">
            <a:extLst>
              <a:ext uri="{FF2B5EF4-FFF2-40B4-BE49-F238E27FC236}">
                <a16:creationId xmlns:a16="http://schemas.microsoft.com/office/drawing/2014/main" id="{62A8E074-2986-BCD4-8CAB-80FB52B22D0A}"/>
              </a:ext>
            </a:extLst>
          </p:cNvPr>
          <p:cNvSpPr txBox="1"/>
          <p:nvPr/>
        </p:nvSpPr>
        <p:spPr>
          <a:xfrm>
            <a:off x="354904" y="3225452"/>
            <a:ext cx="495821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t>Subject Codes</a:t>
            </a:r>
          </a:p>
          <a:p>
            <a:r>
              <a:rPr lang="en-US" b="1" dirty="0"/>
              <a:t>SIM</a:t>
            </a:r>
            <a:r>
              <a:rPr lang="en-US" dirty="0"/>
              <a:t> – Simulation Transfer</a:t>
            </a:r>
          </a:p>
          <a:p>
            <a:r>
              <a:rPr lang="en-US" b="1" dirty="0"/>
              <a:t>ELA/Math/Sci </a:t>
            </a:r>
            <a:r>
              <a:rPr lang="en-US" dirty="0"/>
              <a:t>- Operational Transfer</a:t>
            </a:r>
          </a:p>
          <a:p>
            <a:r>
              <a:rPr lang="en-US" b="1" dirty="0"/>
              <a:t>ELA</a:t>
            </a:r>
            <a:r>
              <a:rPr lang="en-US" dirty="0"/>
              <a:t> – Operational ELA</a:t>
            </a:r>
          </a:p>
          <a:p>
            <a:r>
              <a:rPr lang="en-US" b="1" dirty="0"/>
              <a:t>MATH</a:t>
            </a:r>
            <a:r>
              <a:rPr lang="en-US" dirty="0"/>
              <a:t> – Operational Math</a:t>
            </a:r>
            <a:br>
              <a:rPr lang="en-US" dirty="0"/>
            </a:br>
            <a:r>
              <a:rPr lang="en-US" b="1" dirty="0"/>
              <a:t>SCI </a:t>
            </a:r>
            <a:r>
              <a:rPr lang="en-US" dirty="0"/>
              <a:t>– Operational Science</a:t>
            </a:r>
          </a:p>
          <a:p>
            <a:r>
              <a:rPr lang="en-US" b="1" dirty="0"/>
              <a:t>SAFT</a:t>
            </a:r>
            <a:r>
              <a:rPr lang="en-US" dirty="0"/>
              <a:t> – Stand Alone Field Testing Transfer</a:t>
            </a:r>
          </a:p>
        </p:txBody>
      </p:sp>
      <p:sp>
        <p:nvSpPr>
          <p:cNvPr id="5" name="TextBox 4">
            <a:extLst>
              <a:ext uri="{FF2B5EF4-FFF2-40B4-BE49-F238E27FC236}">
                <a16:creationId xmlns:a16="http://schemas.microsoft.com/office/drawing/2014/main" id="{29C75F06-CA64-A405-7AC3-6417B0A43105}"/>
              </a:ext>
            </a:extLst>
          </p:cNvPr>
          <p:cNvSpPr txBox="1"/>
          <p:nvPr/>
        </p:nvSpPr>
        <p:spPr>
          <a:xfrm>
            <a:off x="7296410" y="3455095"/>
            <a:ext cx="38100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NERIC verifies Entry/Exit dates using Level 0/Level 1 data for any overlaps or missing information prior to performing any transfer.  This has reduced the number of Incomplete Transfers and Data Warehouse Errors.</a:t>
            </a:r>
          </a:p>
        </p:txBody>
      </p:sp>
      <p:sp>
        <p:nvSpPr>
          <p:cNvPr id="6" name="TextBox 5">
            <a:extLst>
              <a:ext uri="{FF2B5EF4-FFF2-40B4-BE49-F238E27FC236}">
                <a16:creationId xmlns:a16="http://schemas.microsoft.com/office/drawing/2014/main" id="{934A0FBB-0FC9-6E7F-82BD-582D9068E921}"/>
              </a:ext>
            </a:extLst>
          </p:cNvPr>
          <p:cNvSpPr txBox="1"/>
          <p:nvPr/>
        </p:nvSpPr>
        <p:spPr>
          <a:xfrm>
            <a:off x="386521" y="6018696"/>
            <a:ext cx="11617739" cy="646331"/>
          </a:xfrm>
          <a:prstGeom prst="rect">
            <a:avLst/>
          </a:prstGeom>
          <a:solidFill>
            <a:schemeClr val="accent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Fun fact – for 2023, NERIC performed 339 transfers for all administrations... we have already surpassed 108 transfers for the 2024 Simulation alone.</a:t>
            </a:r>
          </a:p>
        </p:txBody>
      </p:sp>
    </p:spTree>
    <p:extLst>
      <p:ext uri="{BB962C8B-B14F-4D97-AF65-F5344CB8AC3E}">
        <p14:creationId xmlns:p14="http://schemas.microsoft.com/office/powerpoint/2010/main" val="396940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B1ED-90B5-104D-73A3-1BF8D49AC8ED}"/>
              </a:ext>
            </a:extLst>
          </p:cNvPr>
          <p:cNvSpPr>
            <a:spLocks noGrp="1"/>
          </p:cNvSpPr>
          <p:nvPr>
            <p:ph type="title"/>
          </p:nvPr>
        </p:nvSpPr>
        <p:spPr>
          <a:xfrm>
            <a:off x="858032" y="108538"/>
            <a:ext cx="8606346" cy="1257299"/>
          </a:xfrm>
        </p:spPr>
        <p:txBody>
          <a:bodyPr anchor="ctr">
            <a:normAutofit/>
          </a:bodyPr>
          <a:lstStyle/>
          <a:p>
            <a:r>
              <a:rPr lang="en-US" sz="4400"/>
              <a:t>Scoring of Student Responses</a:t>
            </a:r>
          </a:p>
        </p:txBody>
      </p:sp>
      <p:sp>
        <p:nvSpPr>
          <p:cNvPr id="9" name="Content Placeholder 2">
            <a:extLst>
              <a:ext uri="{FF2B5EF4-FFF2-40B4-BE49-F238E27FC236}">
                <a16:creationId xmlns:a16="http://schemas.microsoft.com/office/drawing/2014/main" id="{3E535F73-B955-85FB-0331-EE9FD753C075}"/>
              </a:ext>
            </a:extLst>
          </p:cNvPr>
          <p:cNvSpPr>
            <a:spLocks noGrp="1"/>
          </p:cNvSpPr>
          <p:nvPr>
            <p:ph idx="1"/>
          </p:nvPr>
        </p:nvSpPr>
        <p:spPr>
          <a:xfrm>
            <a:off x="556832" y="1432056"/>
            <a:ext cx="4401388" cy="4339222"/>
          </a:xfrm>
        </p:spPr>
        <p:txBody>
          <a:bodyPr vert="horz" lIns="91440" tIns="45720" rIns="91440" bIns="45720" rtlCol="0" anchor="t">
            <a:normAutofit/>
          </a:bodyPr>
          <a:lstStyle/>
          <a:p>
            <a:pPr marL="0" indent="0">
              <a:buNone/>
            </a:pPr>
            <a:r>
              <a:rPr lang="en-US" dirty="0"/>
              <a:t>The </a:t>
            </a:r>
            <a:r>
              <a:rPr lang="en-US" b="1" dirty="0"/>
              <a:t>Testing School</a:t>
            </a:r>
            <a:r>
              <a:rPr lang="en-US" dirty="0"/>
              <a:t> is linked to the SED Code for the </a:t>
            </a:r>
            <a:r>
              <a:rPr lang="en-US" b="1" dirty="0"/>
              <a:t>Lead Scoring Entity </a:t>
            </a:r>
            <a:r>
              <a:rPr lang="en-US" dirty="0"/>
              <a:t>identified during the ordering process.</a:t>
            </a:r>
          </a:p>
          <a:p>
            <a:pPr marL="0" indent="0">
              <a:buNone/>
            </a:pPr>
            <a:r>
              <a:rPr lang="en-US" dirty="0"/>
              <a:t>Upon completion of the exam, student response data flows to the Lead Scoring Entity anonymously using </a:t>
            </a:r>
            <a:r>
              <a:rPr lang="en-US" b="1" err="1"/>
              <a:t>ScorePoint</a:t>
            </a:r>
            <a:r>
              <a:rPr lang="en-US" dirty="0"/>
              <a:t> for scoring.</a:t>
            </a:r>
          </a:p>
          <a:p>
            <a:pPr marL="0" indent="0">
              <a:buNone/>
            </a:pPr>
            <a:r>
              <a:rPr lang="en-US" dirty="0"/>
              <a:t>Scored data is returned to NWEA, completing  the student assessment record. </a:t>
            </a:r>
          </a:p>
        </p:txBody>
      </p:sp>
      <p:sp>
        <p:nvSpPr>
          <p:cNvPr id="11" name="Date Placeholder 3">
            <a:extLst>
              <a:ext uri="{FF2B5EF4-FFF2-40B4-BE49-F238E27FC236}">
                <a16:creationId xmlns:a16="http://schemas.microsoft.com/office/drawing/2014/main" id="{FE3DA1AA-4BBD-31B3-0380-BB0333A77B3A}"/>
              </a:ext>
            </a:extLst>
          </p:cNvPr>
          <p:cNvSpPr>
            <a:spLocks noGrp="1"/>
          </p:cNvSpPr>
          <p:nvPr>
            <p:ph type="dt" sz="half" idx="10"/>
          </p:nvPr>
        </p:nvSpPr>
        <p:spPr>
          <a:xfrm rot="5400000">
            <a:off x="10477379" y="4629744"/>
            <a:ext cx="2653508" cy="365125"/>
          </a:xfrm>
        </p:spPr>
        <p:txBody>
          <a:bodyPr/>
          <a:lstStyle/>
          <a:p>
            <a:pPr>
              <a:spcAft>
                <a:spcPts val="600"/>
              </a:spcAft>
            </a:pPr>
            <a:fld id="{E0A2FE44-02B4-4E8F-BC62-53CDCED69E4D}" type="datetime1">
              <a:rPr lang="en-US" smtClean="0">
                <a:solidFill>
                  <a:srgbClr val="FFFFFF"/>
                </a:solidFill>
                <a:effectLst>
                  <a:outerShdw blurRad="38100" dist="38100" dir="2700000" algn="tl">
                    <a:srgbClr val="000000">
                      <a:alpha val="43137"/>
                    </a:srgbClr>
                  </a:outerShdw>
                </a:effectLst>
              </a:rPr>
              <a:pPr>
                <a:spcAft>
                  <a:spcPts val="600"/>
                </a:spcAft>
              </a:pPr>
              <a:t>1/17/2024</a:t>
            </a:fld>
            <a:endParaRPr lang="en-US">
              <a:solidFill>
                <a:srgbClr val="FFFFFF"/>
              </a:solidFill>
              <a:effectLst>
                <a:outerShdw blurRad="38100" dist="38100" dir="2700000" algn="tl">
                  <a:srgbClr val="000000">
                    <a:alpha val="43137"/>
                  </a:srgbClr>
                </a:outerShdw>
              </a:effectLst>
            </a:endParaRPr>
          </a:p>
        </p:txBody>
      </p:sp>
      <p:pic>
        <p:nvPicPr>
          <p:cNvPr id="3" name="Picture 2" descr="A screenshot of a computer&#10;&#10;Description automatically generated">
            <a:extLst>
              <a:ext uri="{FF2B5EF4-FFF2-40B4-BE49-F238E27FC236}">
                <a16:creationId xmlns:a16="http://schemas.microsoft.com/office/drawing/2014/main" id="{F785C771-4DFD-751C-E863-5139EE3D0FF4}"/>
              </a:ext>
            </a:extLst>
          </p:cNvPr>
          <p:cNvPicPr>
            <a:picLocks noChangeAspect="1"/>
          </p:cNvPicPr>
          <p:nvPr/>
        </p:nvPicPr>
        <p:blipFill>
          <a:blip r:embed="rId3"/>
          <a:stretch>
            <a:fillRect/>
          </a:stretch>
        </p:blipFill>
        <p:spPr>
          <a:xfrm>
            <a:off x="5247556" y="1833171"/>
            <a:ext cx="6769927" cy="4089357"/>
          </a:xfrm>
          <a:prstGeom prst="rect">
            <a:avLst/>
          </a:prstGeom>
        </p:spPr>
      </p:pic>
    </p:spTree>
    <p:extLst>
      <p:ext uri="{BB962C8B-B14F-4D97-AF65-F5344CB8AC3E}">
        <p14:creationId xmlns:p14="http://schemas.microsoft.com/office/powerpoint/2010/main" val="635344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27AC8-C456-D92E-1898-EDB75C5DEA43}"/>
              </a:ext>
            </a:extLst>
          </p:cNvPr>
          <p:cNvSpPr>
            <a:spLocks noGrp="1"/>
          </p:cNvSpPr>
          <p:nvPr>
            <p:ph type="title"/>
          </p:nvPr>
        </p:nvSpPr>
        <p:spPr>
          <a:xfrm>
            <a:off x="283923" y="167250"/>
            <a:ext cx="8886884" cy="1043078"/>
          </a:xfrm>
        </p:spPr>
        <p:txBody>
          <a:bodyPr/>
          <a:lstStyle/>
          <a:p>
            <a:r>
              <a:rPr lang="en-US" dirty="0"/>
              <a:t>Return of Assessment Data to DW</a:t>
            </a:r>
          </a:p>
        </p:txBody>
      </p:sp>
      <p:sp>
        <p:nvSpPr>
          <p:cNvPr id="3" name="Callout: Down Arrow 2">
            <a:extLst>
              <a:ext uri="{FF2B5EF4-FFF2-40B4-BE49-F238E27FC236}">
                <a16:creationId xmlns:a16="http://schemas.microsoft.com/office/drawing/2014/main" id="{3A015D03-6BA3-B2FF-D27C-F2F13D15FC92}"/>
              </a:ext>
            </a:extLst>
          </p:cNvPr>
          <p:cNvSpPr/>
          <p:nvPr/>
        </p:nvSpPr>
        <p:spPr>
          <a:xfrm>
            <a:off x="929013" y="1043835"/>
            <a:ext cx="2108547" cy="1252602"/>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Answer Sheet Data</a:t>
            </a:r>
          </a:p>
        </p:txBody>
      </p:sp>
      <p:sp>
        <p:nvSpPr>
          <p:cNvPr id="4" name="Callout: Down Arrow 3">
            <a:extLst>
              <a:ext uri="{FF2B5EF4-FFF2-40B4-BE49-F238E27FC236}">
                <a16:creationId xmlns:a16="http://schemas.microsoft.com/office/drawing/2014/main" id="{885275BF-5AB1-2CA3-5448-6CAFE01371F7}"/>
              </a:ext>
            </a:extLst>
          </p:cNvPr>
          <p:cNvSpPr/>
          <p:nvPr/>
        </p:nvSpPr>
        <p:spPr>
          <a:xfrm>
            <a:off x="929012" y="2369505"/>
            <a:ext cx="2108547" cy="1252602"/>
          </a:xfrm>
          <a:prstGeom prst="downArrow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Processing System (NTSS)</a:t>
            </a:r>
          </a:p>
        </p:txBody>
      </p:sp>
      <p:sp>
        <p:nvSpPr>
          <p:cNvPr id="5" name="Callout: Down Arrow 4">
            <a:extLst>
              <a:ext uri="{FF2B5EF4-FFF2-40B4-BE49-F238E27FC236}">
                <a16:creationId xmlns:a16="http://schemas.microsoft.com/office/drawing/2014/main" id="{223A397F-CCC5-95B1-7178-12246458ABE8}"/>
              </a:ext>
            </a:extLst>
          </p:cNvPr>
          <p:cNvSpPr/>
          <p:nvPr/>
        </p:nvSpPr>
        <p:spPr>
          <a:xfrm>
            <a:off x="939450" y="3716052"/>
            <a:ext cx="2108547" cy="1252602"/>
          </a:xfrm>
          <a:prstGeom prst="downArrowCallou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Export to DW</a:t>
            </a:r>
          </a:p>
        </p:txBody>
      </p:sp>
      <p:sp>
        <p:nvSpPr>
          <p:cNvPr id="7" name="Callout: Right Arrow 6">
            <a:extLst>
              <a:ext uri="{FF2B5EF4-FFF2-40B4-BE49-F238E27FC236}">
                <a16:creationId xmlns:a16="http://schemas.microsoft.com/office/drawing/2014/main" id="{BC09891E-E11A-0543-A92A-6AB2A6ADAAA5}"/>
              </a:ext>
            </a:extLst>
          </p:cNvPr>
          <p:cNvSpPr/>
          <p:nvPr/>
        </p:nvSpPr>
        <p:spPr>
          <a:xfrm>
            <a:off x="866383" y="5114795"/>
            <a:ext cx="2359068" cy="1513561"/>
          </a:xfrm>
          <a:prstGeom prst="rightArrowCallou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DW load to M2L1C - NYSED</a:t>
            </a:r>
          </a:p>
        </p:txBody>
      </p:sp>
      <p:sp>
        <p:nvSpPr>
          <p:cNvPr id="9" name="Callout: Up Arrow 8">
            <a:extLst>
              <a:ext uri="{FF2B5EF4-FFF2-40B4-BE49-F238E27FC236}">
                <a16:creationId xmlns:a16="http://schemas.microsoft.com/office/drawing/2014/main" id="{2D78E22C-D847-BAD0-4431-73C61190388C}"/>
              </a:ext>
            </a:extLst>
          </p:cNvPr>
          <p:cNvSpPr/>
          <p:nvPr/>
        </p:nvSpPr>
        <p:spPr>
          <a:xfrm>
            <a:off x="3402905" y="5010412"/>
            <a:ext cx="2901860" cy="1795396"/>
          </a:xfrm>
          <a:prstGeom prst="upArrowCallou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NYSED/NWEA Combine PBT/CBT Data and Finalize Scores –Load to SIRS 301</a:t>
            </a:r>
          </a:p>
        </p:txBody>
      </p:sp>
      <p:sp>
        <p:nvSpPr>
          <p:cNvPr id="12" name="Callout: Up Arrow 11">
            <a:extLst>
              <a:ext uri="{FF2B5EF4-FFF2-40B4-BE49-F238E27FC236}">
                <a16:creationId xmlns:a16="http://schemas.microsoft.com/office/drawing/2014/main" id="{4C212EEE-F8E6-8D8F-A60E-9A9AC7D9A508}"/>
              </a:ext>
            </a:extLst>
          </p:cNvPr>
          <p:cNvSpPr/>
          <p:nvPr/>
        </p:nvSpPr>
        <p:spPr>
          <a:xfrm>
            <a:off x="3538602" y="3183699"/>
            <a:ext cx="2463451" cy="1701451"/>
          </a:xfrm>
          <a:prstGeom prst="upArrowCallou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Import Finalized Assessment Files into DW</a:t>
            </a:r>
          </a:p>
        </p:txBody>
      </p:sp>
      <p:pic>
        <p:nvPicPr>
          <p:cNvPr id="14" name="Graphic 13" descr="Schoolhouse with solid fill">
            <a:extLst>
              <a:ext uri="{FF2B5EF4-FFF2-40B4-BE49-F238E27FC236}">
                <a16:creationId xmlns:a16="http://schemas.microsoft.com/office/drawing/2014/main" id="{B3807EE0-9596-A41D-4D91-D9D5B64179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1649" y="1416485"/>
            <a:ext cx="1926920" cy="1916482"/>
          </a:xfrm>
          <a:prstGeom prst="rect">
            <a:avLst/>
          </a:prstGeom>
        </p:spPr>
      </p:pic>
      <p:sp>
        <p:nvSpPr>
          <p:cNvPr id="15" name="TextBox 14">
            <a:extLst>
              <a:ext uri="{FF2B5EF4-FFF2-40B4-BE49-F238E27FC236}">
                <a16:creationId xmlns:a16="http://schemas.microsoft.com/office/drawing/2014/main" id="{ED42111A-83B9-AB2F-23CF-51628686FDE2}"/>
              </a:ext>
            </a:extLst>
          </p:cNvPr>
          <p:cNvSpPr txBox="1"/>
          <p:nvPr/>
        </p:nvSpPr>
        <p:spPr>
          <a:xfrm>
            <a:off x="3653424" y="855945"/>
            <a:ext cx="2223369" cy="923330"/>
          </a:xfrm>
          <a:prstGeom prst="rect">
            <a:avLst/>
          </a:prstGeom>
          <a:solidFill>
            <a:schemeClr val="bg1">
              <a:lumMod val="6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Districts/Schools have access to Assessment Data</a:t>
            </a:r>
          </a:p>
        </p:txBody>
      </p:sp>
      <p:sp>
        <p:nvSpPr>
          <p:cNvPr id="19" name="Callout: Down Arrow 18">
            <a:extLst>
              <a:ext uri="{FF2B5EF4-FFF2-40B4-BE49-F238E27FC236}">
                <a16:creationId xmlns:a16="http://schemas.microsoft.com/office/drawing/2014/main" id="{6E277C9A-1A56-5D23-1C23-45F3BD0FE0DA}"/>
              </a:ext>
            </a:extLst>
          </p:cNvPr>
          <p:cNvSpPr/>
          <p:nvPr/>
        </p:nvSpPr>
        <p:spPr>
          <a:xfrm>
            <a:off x="8430015" y="110646"/>
            <a:ext cx="2108547" cy="1252602"/>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CBT CR Data goes to Lead Scoring Entity</a:t>
            </a:r>
          </a:p>
        </p:txBody>
      </p:sp>
      <p:sp>
        <p:nvSpPr>
          <p:cNvPr id="21" name="Callout: Down Arrow 20">
            <a:extLst>
              <a:ext uri="{FF2B5EF4-FFF2-40B4-BE49-F238E27FC236}">
                <a16:creationId xmlns:a16="http://schemas.microsoft.com/office/drawing/2014/main" id="{2E7E8819-785F-647B-0314-E1541323A81F}"/>
              </a:ext>
            </a:extLst>
          </p:cNvPr>
          <p:cNvSpPr/>
          <p:nvPr/>
        </p:nvSpPr>
        <p:spPr>
          <a:xfrm>
            <a:off x="8221248" y="1415440"/>
            <a:ext cx="2713970" cy="1252602"/>
          </a:xfrm>
          <a:prstGeom prst="downArrow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Lead Scoring Entity Scores CR and Returns</a:t>
            </a:r>
          </a:p>
        </p:txBody>
      </p:sp>
      <p:sp>
        <p:nvSpPr>
          <p:cNvPr id="23" name="Callout: Down Arrow 22">
            <a:extLst>
              <a:ext uri="{FF2B5EF4-FFF2-40B4-BE49-F238E27FC236}">
                <a16:creationId xmlns:a16="http://schemas.microsoft.com/office/drawing/2014/main" id="{C825D3C1-9A12-EC97-D10A-4597EEFCEC5C}"/>
              </a:ext>
            </a:extLst>
          </p:cNvPr>
          <p:cNvSpPr/>
          <p:nvPr/>
        </p:nvSpPr>
        <p:spPr>
          <a:xfrm>
            <a:off x="7135660" y="2699357"/>
            <a:ext cx="4874708" cy="1732767"/>
          </a:xfrm>
          <a:prstGeom prst="downArrowCallou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ea typeface="+mn-lt"/>
                <a:cs typeface="+mn-lt"/>
              </a:rPr>
              <a:t>NYSED/NWEA Combine PBT/CBT Data and Finalize Scores –Load to SIRS 301</a:t>
            </a:r>
            <a:endParaRPr lang="en-US" dirty="0"/>
          </a:p>
        </p:txBody>
      </p:sp>
      <p:sp>
        <p:nvSpPr>
          <p:cNvPr id="26" name="Callout: Down Arrow 25">
            <a:extLst>
              <a:ext uri="{FF2B5EF4-FFF2-40B4-BE49-F238E27FC236}">
                <a16:creationId xmlns:a16="http://schemas.microsoft.com/office/drawing/2014/main" id="{C582604F-AF54-D6D9-CF5C-E36274485235}"/>
              </a:ext>
            </a:extLst>
          </p:cNvPr>
          <p:cNvSpPr/>
          <p:nvPr/>
        </p:nvSpPr>
        <p:spPr>
          <a:xfrm>
            <a:off x="8058411" y="4488492"/>
            <a:ext cx="3027122" cy="1263041"/>
          </a:xfrm>
          <a:prstGeom prst="downArrowCallou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Import Finalized Assessment Files into DW</a:t>
            </a:r>
          </a:p>
        </p:txBody>
      </p:sp>
      <p:pic>
        <p:nvPicPr>
          <p:cNvPr id="28" name="Graphic 27" descr="Schoolhouse with solid fill">
            <a:extLst>
              <a:ext uri="{FF2B5EF4-FFF2-40B4-BE49-F238E27FC236}">
                <a16:creationId xmlns:a16="http://schemas.microsoft.com/office/drawing/2014/main" id="{119F4C52-9125-D073-6D2B-E10037AAB7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02241" y="5358008"/>
            <a:ext cx="1676400" cy="1665962"/>
          </a:xfrm>
          <a:prstGeom prst="rect">
            <a:avLst/>
          </a:prstGeom>
        </p:spPr>
      </p:pic>
      <p:sp>
        <p:nvSpPr>
          <p:cNvPr id="30" name="TextBox 29">
            <a:extLst>
              <a:ext uri="{FF2B5EF4-FFF2-40B4-BE49-F238E27FC236}">
                <a16:creationId xmlns:a16="http://schemas.microsoft.com/office/drawing/2014/main" id="{A7823DE2-4981-441B-470C-19F5534D38A1}"/>
              </a:ext>
            </a:extLst>
          </p:cNvPr>
          <p:cNvSpPr txBox="1"/>
          <p:nvPr/>
        </p:nvSpPr>
        <p:spPr>
          <a:xfrm>
            <a:off x="7772400" y="5872618"/>
            <a:ext cx="2453013" cy="923330"/>
          </a:xfrm>
          <a:prstGeom prst="rect">
            <a:avLst/>
          </a:prstGeom>
          <a:solidFill>
            <a:schemeClr val="bg1">
              <a:lumMod val="6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Districts/Schools have access to Assessment Data</a:t>
            </a:r>
          </a:p>
        </p:txBody>
      </p:sp>
      <p:sp>
        <p:nvSpPr>
          <p:cNvPr id="31" name="TextBox 30">
            <a:extLst>
              <a:ext uri="{FF2B5EF4-FFF2-40B4-BE49-F238E27FC236}">
                <a16:creationId xmlns:a16="http://schemas.microsoft.com/office/drawing/2014/main" id="{A3DFA6BB-897F-F7F4-9717-E3938855B4FC}"/>
              </a:ext>
            </a:extLst>
          </p:cNvPr>
          <p:cNvSpPr txBox="1"/>
          <p:nvPr/>
        </p:nvSpPr>
        <p:spPr>
          <a:xfrm rot="16200000">
            <a:off x="-2442574" y="3551302"/>
            <a:ext cx="61168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t>This process is repeated WEEKLY as needed until all data is finalized</a:t>
            </a:r>
          </a:p>
        </p:txBody>
      </p:sp>
    </p:spTree>
    <p:extLst>
      <p:ext uri="{BB962C8B-B14F-4D97-AF65-F5344CB8AC3E}">
        <p14:creationId xmlns:p14="http://schemas.microsoft.com/office/powerpoint/2010/main" val="118164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9" grpId="0" animBg="1"/>
      <p:bldP spid="12" grpId="0" animBg="1"/>
      <p:bldP spid="15" grpId="0" animBg="1"/>
      <p:bldP spid="19" grpId="0" animBg="1"/>
      <p:bldP spid="21" grpId="0" animBg="1"/>
      <p:bldP spid="23" grpId="0" animBg="1"/>
      <p:bldP spid="26" grpId="0" animBg="1"/>
      <p:bldP spid="30" grpId="0" animBg="1"/>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6995C-4CE8-4F6A-CC17-A4E06ACB0E74}"/>
              </a:ext>
            </a:extLst>
          </p:cNvPr>
          <p:cNvSpPr>
            <a:spLocks noGrp="1"/>
          </p:cNvSpPr>
          <p:nvPr>
            <p:ph type="title"/>
          </p:nvPr>
        </p:nvSpPr>
        <p:spPr>
          <a:xfrm>
            <a:off x="790713" y="473745"/>
            <a:ext cx="8886884" cy="1043078"/>
          </a:xfrm>
        </p:spPr>
        <p:txBody>
          <a:bodyPr/>
          <a:lstStyle/>
          <a:p>
            <a:r>
              <a:rPr lang="en-US" dirty="0"/>
              <a:t>Changes, Duplicates &amp; No Matches</a:t>
            </a:r>
          </a:p>
        </p:txBody>
      </p:sp>
      <p:pic>
        <p:nvPicPr>
          <p:cNvPr id="3" name="Picture 2" descr="A screenshot of a computer&#10;&#10;Description automatically generated">
            <a:extLst>
              <a:ext uri="{FF2B5EF4-FFF2-40B4-BE49-F238E27FC236}">
                <a16:creationId xmlns:a16="http://schemas.microsoft.com/office/drawing/2014/main" id="{28DDB1C4-D7DB-2FAC-F19B-80086AC82FD1}"/>
              </a:ext>
            </a:extLst>
          </p:cNvPr>
          <p:cNvPicPr>
            <a:picLocks noChangeAspect="1"/>
          </p:cNvPicPr>
          <p:nvPr/>
        </p:nvPicPr>
        <p:blipFill>
          <a:blip r:embed="rId3"/>
          <a:stretch>
            <a:fillRect/>
          </a:stretch>
        </p:blipFill>
        <p:spPr>
          <a:xfrm>
            <a:off x="6954976" y="1203670"/>
            <a:ext cx="4576831" cy="35119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A screenshot of a computer&#10;&#10;Description automatically generated">
            <a:extLst>
              <a:ext uri="{FF2B5EF4-FFF2-40B4-BE49-F238E27FC236}">
                <a16:creationId xmlns:a16="http://schemas.microsoft.com/office/drawing/2014/main" id="{951E555A-D48E-7A81-2342-D64CDC68E899}"/>
              </a:ext>
            </a:extLst>
          </p:cNvPr>
          <p:cNvPicPr>
            <a:picLocks noChangeAspect="1"/>
          </p:cNvPicPr>
          <p:nvPr/>
        </p:nvPicPr>
        <p:blipFill>
          <a:blip r:embed="rId4"/>
          <a:stretch>
            <a:fillRect/>
          </a:stretch>
        </p:blipFill>
        <p:spPr>
          <a:xfrm>
            <a:off x="460996" y="2486231"/>
            <a:ext cx="5361746" cy="40169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A close-up of a computer&#10;&#10;Description automatically generated">
            <a:extLst>
              <a:ext uri="{FF2B5EF4-FFF2-40B4-BE49-F238E27FC236}">
                <a16:creationId xmlns:a16="http://schemas.microsoft.com/office/drawing/2014/main" id="{B899AF4B-D89C-1FD2-5358-9847782D2AA2}"/>
              </a:ext>
            </a:extLst>
          </p:cNvPr>
          <p:cNvPicPr>
            <a:picLocks noChangeAspect="1"/>
          </p:cNvPicPr>
          <p:nvPr/>
        </p:nvPicPr>
        <p:blipFill>
          <a:blip r:embed="rId5"/>
          <a:stretch>
            <a:fillRect/>
          </a:stretch>
        </p:blipFill>
        <p:spPr>
          <a:xfrm>
            <a:off x="302315" y="1200495"/>
            <a:ext cx="6374847" cy="10445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23ABA8C3-B449-D35D-92C9-7924854B284D}"/>
              </a:ext>
            </a:extLst>
          </p:cNvPr>
          <p:cNvSpPr txBox="1"/>
          <p:nvPr/>
        </p:nvSpPr>
        <p:spPr>
          <a:xfrm>
            <a:off x="6416260" y="5035825"/>
            <a:ext cx="496956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Duplicates and </a:t>
            </a:r>
            <a:r>
              <a:rPr lang="en-US" err="1"/>
              <a:t>NoMatch</a:t>
            </a:r>
            <a:r>
              <a:rPr lang="en-US" dirty="0"/>
              <a:t> records are Summer Cleanup </a:t>
            </a:r>
          </a:p>
          <a:p>
            <a:endParaRPr lang="en-US" dirty="0"/>
          </a:p>
          <a:p>
            <a:r>
              <a:rPr lang="en-US" dirty="0"/>
              <a:t>Changes are reviewed for accuracy, but no further action is generally required.</a:t>
            </a:r>
          </a:p>
        </p:txBody>
      </p:sp>
    </p:spTree>
    <p:extLst>
      <p:ext uri="{BB962C8B-B14F-4D97-AF65-F5344CB8AC3E}">
        <p14:creationId xmlns:p14="http://schemas.microsoft.com/office/powerpoint/2010/main" val="1103761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C8F4E-DA6F-683D-F3F6-2299BF31D0D3}"/>
              </a:ext>
            </a:extLst>
          </p:cNvPr>
          <p:cNvSpPr>
            <a:spLocks noGrp="1"/>
          </p:cNvSpPr>
          <p:nvPr>
            <p:ph type="title"/>
          </p:nvPr>
        </p:nvSpPr>
        <p:spPr>
          <a:xfrm>
            <a:off x="172278" y="164527"/>
            <a:ext cx="8886884" cy="1043078"/>
          </a:xfrm>
        </p:spPr>
        <p:txBody>
          <a:bodyPr/>
          <a:lstStyle/>
          <a:p>
            <a:r>
              <a:rPr lang="en-US" dirty="0"/>
              <a:t>Other Reports NERIC uses Internally</a:t>
            </a:r>
          </a:p>
        </p:txBody>
      </p:sp>
      <p:pic>
        <p:nvPicPr>
          <p:cNvPr id="5" name="Picture 4" descr="A screenshot of a computer&#10;&#10;Description automatically generated">
            <a:extLst>
              <a:ext uri="{FF2B5EF4-FFF2-40B4-BE49-F238E27FC236}">
                <a16:creationId xmlns:a16="http://schemas.microsoft.com/office/drawing/2014/main" id="{B26D44DC-DB30-75A0-623E-1991B2391401}"/>
              </a:ext>
            </a:extLst>
          </p:cNvPr>
          <p:cNvPicPr>
            <a:picLocks noChangeAspect="1"/>
          </p:cNvPicPr>
          <p:nvPr/>
        </p:nvPicPr>
        <p:blipFill>
          <a:blip r:embed="rId3"/>
          <a:stretch>
            <a:fillRect/>
          </a:stretch>
        </p:blipFill>
        <p:spPr>
          <a:xfrm>
            <a:off x="71645" y="918887"/>
            <a:ext cx="12114971" cy="5329445"/>
          </a:xfrm>
          <a:prstGeom prst="rect">
            <a:avLst/>
          </a:prstGeom>
        </p:spPr>
      </p:pic>
    </p:spTree>
    <p:extLst>
      <p:ext uri="{BB962C8B-B14F-4D97-AF65-F5344CB8AC3E}">
        <p14:creationId xmlns:p14="http://schemas.microsoft.com/office/powerpoint/2010/main" val="2887732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85E21-6C7B-67B9-11E1-2DBCFF384A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AA6B02-4AB6-D748-3759-5DE49F946CA0}"/>
              </a:ext>
            </a:extLst>
          </p:cNvPr>
          <p:cNvSpPr>
            <a:spLocks noGrp="1"/>
          </p:cNvSpPr>
          <p:nvPr>
            <p:ph type="title"/>
          </p:nvPr>
        </p:nvSpPr>
        <p:spPr>
          <a:xfrm>
            <a:off x="172278" y="164527"/>
            <a:ext cx="8886884" cy="1043078"/>
          </a:xfrm>
        </p:spPr>
        <p:txBody>
          <a:bodyPr/>
          <a:lstStyle/>
          <a:p>
            <a:r>
              <a:rPr lang="en-US" dirty="0"/>
              <a:t>Other Reports NERIC uses Internally</a:t>
            </a:r>
          </a:p>
        </p:txBody>
      </p:sp>
      <p:pic>
        <p:nvPicPr>
          <p:cNvPr id="6" name="Picture 5" descr="A screenshot of a computer&#10;&#10;Description automatically generated">
            <a:extLst>
              <a:ext uri="{FF2B5EF4-FFF2-40B4-BE49-F238E27FC236}">
                <a16:creationId xmlns:a16="http://schemas.microsoft.com/office/drawing/2014/main" id="{43A7766D-91C3-E335-25B3-B0ABA948DAB3}"/>
              </a:ext>
            </a:extLst>
          </p:cNvPr>
          <p:cNvPicPr>
            <a:picLocks noChangeAspect="1"/>
          </p:cNvPicPr>
          <p:nvPr/>
        </p:nvPicPr>
        <p:blipFill>
          <a:blip r:embed="rId3"/>
          <a:stretch>
            <a:fillRect/>
          </a:stretch>
        </p:blipFill>
        <p:spPr>
          <a:xfrm>
            <a:off x="109055" y="938282"/>
            <a:ext cx="9930846" cy="5533609"/>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A45162A5-5304-2B6E-5E18-98C3533505AE}"/>
              </a:ext>
            </a:extLst>
          </p:cNvPr>
          <p:cNvPicPr>
            <a:picLocks noChangeAspect="1"/>
          </p:cNvPicPr>
          <p:nvPr/>
        </p:nvPicPr>
        <p:blipFill>
          <a:blip r:embed="rId4"/>
          <a:stretch>
            <a:fillRect/>
          </a:stretch>
        </p:blipFill>
        <p:spPr>
          <a:xfrm>
            <a:off x="10032782" y="607391"/>
            <a:ext cx="1546522" cy="6195392"/>
          </a:xfrm>
          <a:prstGeom prst="rect">
            <a:avLst/>
          </a:prstGeom>
        </p:spPr>
      </p:pic>
    </p:spTree>
    <p:extLst>
      <p:ext uri="{BB962C8B-B14F-4D97-AF65-F5344CB8AC3E}">
        <p14:creationId xmlns:p14="http://schemas.microsoft.com/office/powerpoint/2010/main" val="3059978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F633-A69C-3F12-E347-25E028BA9125}"/>
              </a:ext>
            </a:extLst>
          </p:cNvPr>
          <p:cNvSpPr>
            <a:spLocks noGrp="1"/>
          </p:cNvSpPr>
          <p:nvPr>
            <p:ph type="title"/>
          </p:nvPr>
        </p:nvSpPr>
        <p:spPr>
          <a:xfrm>
            <a:off x="1066800" y="196928"/>
            <a:ext cx="8886884" cy="953669"/>
          </a:xfrm>
        </p:spPr>
        <p:txBody>
          <a:bodyPr/>
          <a:lstStyle/>
          <a:p>
            <a:r>
              <a:rPr lang="en-US" dirty="0"/>
              <a:t>Disclaimer</a:t>
            </a:r>
          </a:p>
        </p:txBody>
      </p:sp>
      <p:sp>
        <p:nvSpPr>
          <p:cNvPr id="3" name="Content Placeholder 2">
            <a:extLst>
              <a:ext uri="{FF2B5EF4-FFF2-40B4-BE49-F238E27FC236}">
                <a16:creationId xmlns:a16="http://schemas.microsoft.com/office/drawing/2014/main" id="{65AE3EFF-3240-9C65-C22F-6D9F623174A6}"/>
              </a:ext>
            </a:extLst>
          </p:cNvPr>
          <p:cNvSpPr>
            <a:spLocks noGrp="1"/>
          </p:cNvSpPr>
          <p:nvPr>
            <p:ph idx="1"/>
          </p:nvPr>
        </p:nvSpPr>
        <p:spPr>
          <a:xfrm>
            <a:off x="1069848" y="1355609"/>
            <a:ext cx="9593644" cy="1892725"/>
          </a:xfrm>
        </p:spPr>
        <p:txBody>
          <a:bodyPr vert="horz" lIns="91440" tIns="45720" rIns="91440" bIns="45720" rtlCol="0" anchor="t">
            <a:noAutofit/>
          </a:bodyPr>
          <a:lstStyle/>
          <a:p>
            <a:pPr marL="0" indent="0">
              <a:buNone/>
            </a:pPr>
            <a:r>
              <a:rPr lang="en-US" sz="2400" dirty="0"/>
              <a:t>I am a certified NYS District Level Administrator and 7- 12 Mathematics Teacher.  I have never been directly responsible in the reporting of student data from the district/school level.  All of my knowledge comes from my last 7 years of experience working with NERIC and my colleagues within the Testing &amp; Data Warehousing  and the guidance provided by the NYSED IRS and OSA offices.</a:t>
            </a:r>
          </a:p>
          <a:p>
            <a:pPr marL="0" indent="0">
              <a:buNone/>
            </a:pPr>
            <a:endParaRPr lang="en-US" sz="2400" dirty="0"/>
          </a:p>
          <a:p>
            <a:pPr marL="0" indent="0">
              <a:buNone/>
            </a:pPr>
            <a:endParaRPr lang="en-US" sz="2400" dirty="0"/>
          </a:p>
        </p:txBody>
      </p:sp>
      <p:sp>
        <p:nvSpPr>
          <p:cNvPr id="4" name="TextBox 3">
            <a:extLst>
              <a:ext uri="{FF2B5EF4-FFF2-40B4-BE49-F238E27FC236}">
                <a16:creationId xmlns:a16="http://schemas.microsoft.com/office/drawing/2014/main" id="{663D9BBB-4EB9-3FFE-994A-1CA623072F84}"/>
              </a:ext>
            </a:extLst>
          </p:cNvPr>
          <p:cNvSpPr txBox="1"/>
          <p:nvPr/>
        </p:nvSpPr>
        <p:spPr>
          <a:xfrm>
            <a:off x="4631000" y="5181207"/>
            <a:ext cx="7463423" cy="16178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ct val="120000"/>
              </a:lnSpc>
              <a:spcBef>
                <a:spcPts val="1000"/>
              </a:spcBef>
            </a:pPr>
            <a:r>
              <a:rPr lang="en-US" i="1" dirty="0">
                <a:solidFill>
                  <a:schemeClr val="accent1"/>
                </a:solidFill>
                <a:latin typeface="Arial"/>
                <a:cs typeface="Arial"/>
              </a:rPr>
              <a:t>"</a:t>
            </a:r>
            <a:r>
              <a:rPr lang="en-US" sz="2400" i="1" dirty="0">
                <a:solidFill>
                  <a:schemeClr val="accent1"/>
                </a:solidFill>
                <a:latin typeface="Arial"/>
                <a:cs typeface="Arial"/>
              </a:rPr>
              <a:t>Unity is strength... when there is teamwork and collaboration, wonderful things can be achieved."</a:t>
            </a:r>
          </a:p>
          <a:p>
            <a:pPr marL="228600" indent="-228600" algn="r">
              <a:lnSpc>
                <a:spcPct val="120000"/>
              </a:lnSpc>
              <a:spcBef>
                <a:spcPts val="1000"/>
              </a:spcBef>
            </a:pPr>
            <a:r>
              <a:rPr lang="en-US" sz="1100" b="1" dirty="0">
                <a:latin typeface="Arial"/>
                <a:cs typeface="Arial"/>
                <a:hlinkClick r:id="rId2"/>
              </a:rPr>
              <a:t>Mattie Stepanek</a:t>
            </a:r>
            <a:r>
              <a:rPr lang="en-US" sz="1100" b="1" dirty="0">
                <a:latin typeface="Arial"/>
                <a:cs typeface="Arial"/>
              </a:rPr>
              <a:t> - American Poet</a:t>
            </a:r>
            <a:endParaRPr lang="en-US" sz="1100">
              <a:latin typeface="Segoe UI"/>
              <a:cs typeface="Segoe UI"/>
            </a:endParaRPr>
          </a:p>
          <a:p>
            <a:pPr algn="l"/>
            <a:endParaRPr lang="en-US" sz="2000" dirty="0"/>
          </a:p>
        </p:txBody>
      </p:sp>
    </p:spTree>
    <p:extLst>
      <p:ext uri="{BB962C8B-B14F-4D97-AF65-F5344CB8AC3E}">
        <p14:creationId xmlns:p14="http://schemas.microsoft.com/office/powerpoint/2010/main" val="3698072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B5BDB-D0AA-2111-A591-630B6507CE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75283C-5740-8E9E-1B60-EC011E9AA820}"/>
              </a:ext>
            </a:extLst>
          </p:cNvPr>
          <p:cNvSpPr>
            <a:spLocks noGrp="1"/>
          </p:cNvSpPr>
          <p:nvPr>
            <p:ph type="title"/>
          </p:nvPr>
        </p:nvSpPr>
        <p:spPr>
          <a:xfrm>
            <a:off x="293756" y="153483"/>
            <a:ext cx="8886884" cy="1043078"/>
          </a:xfrm>
        </p:spPr>
        <p:txBody>
          <a:bodyPr/>
          <a:lstStyle/>
          <a:p>
            <a:r>
              <a:rPr lang="en-US" dirty="0"/>
              <a:t>Other Reports NERIC uses Internally</a:t>
            </a:r>
          </a:p>
        </p:txBody>
      </p:sp>
      <p:pic>
        <p:nvPicPr>
          <p:cNvPr id="12" name="Picture 11" descr="A screenshot of a test&#10;&#10;Description automatically generated">
            <a:extLst>
              <a:ext uri="{FF2B5EF4-FFF2-40B4-BE49-F238E27FC236}">
                <a16:creationId xmlns:a16="http://schemas.microsoft.com/office/drawing/2014/main" id="{E6516AA4-D9CA-61B2-2925-6657B9AED668}"/>
              </a:ext>
            </a:extLst>
          </p:cNvPr>
          <p:cNvPicPr>
            <a:picLocks noChangeAspect="1"/>
          </p:cNvPicPr>
          <p:nvPr/>
        </p:nvPicPr>
        <p:blipFill>
          <a:blip r:embed="rId3"/>
          <a:stretch>
            <a:fillRect/>
          </a:stretch>
        </p:blipFill>
        <p:spPr>
          <a:xfrm>
            <a:off x="226253" y="784847"/>
            <a:ext cx="11816797" cy="5177872"/>
          </a:xfrm>
          <a:prstGeom prst="rect">
            <a:avLst/>
          </a:prstGeom>
        </p:spPr>
      </p:pic>
    </p:spTree>
    <p:extLst>
      <p:ext uri="{BB962C8B-B14F-4D97-AF65-F5344CB8AC3E}">
        <p14:creationId xmlns:p14="http://schemas.microsoft.com/office/powerpoint/2010/main" val="3262184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D96B5-7539-543A-F449-7B004DEB8A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D7A38C-F446-295D-EF9F-4B0D0393622B}"/>
              </a:ext>
            </a:extLst>
          </p:cNvPr>
          <p:cNvSpPr>
            <a:spLocks noGrp="1"/>
          </p:cNvSpPr>
          <p:nvPr>
            <p:ph type="title"/>
          </p:nvPr>
        </p:nvSpPr>
        <p:spPr>
          <a:xfrm>
            <a:off x="293756" y="153483"/>
            <a:ext cx="8886884" cy="1043078"/>
          </a:xfrm>
        </p:spPr>
        <p:txBody>
          <a:bodyPr/>
          <a:lstStyle/>
          <a:p>
            <a:r>
              <a:rPr lang="en-US" dirty="0"/>
              <a:t>Other Reports NERIC uses Internally</a:t>
            </a:r>
          </a:p>
        </p:txBody>
      </p:sp>
      <p:pic>
        <p:nvPicPr>
          <p:cNvPr id="9" name="Picture 8" descr="A screenshot of a test results&#10;&#10;Description automatically generated">
            <a:extLst>
              <a:ext uri="{FF2B5EF4-FFF2-40B4-BE49-F238E27FC236}">
                <a16:creationId xmlns:a16="http://schemas.microsoft.com/office/drawing/2014/main" id="{58BFF6D5-2330-B335-F987-4A431C51281D}"/>
              </a:ext>
            </a:extLst>
          </p:cNvPr>
          <p:cNvPicPr>
            <a:picLocks noChangeAspect="1"/>
          </p:cNvPicPr>
          <p:nvPr/>
        </p:nvPicPr>
        <p:blipFill>
          <a:blip r:embed="rId3"/>
          <a:stretch>
            <a:fillRect/>
          </a:stretch>
        </p:blipFill>
        <p:spPr>
          <a:xfrm>
            <a:off x="177318" y="1475823"/>
            <a:ext cx="11903627" cy="3486701"/>
          </a:xfrm>
          <a:prstGeom prst="rect">
            <a:avLst/>
          </a:prstGeom>
        </p:spPr>
      </p:pic>
    </p:spTree>
    <p:extLst>
      <p:ext uri="{BB962C8B-B14F-4D97-AF65-F5344CB8AC3E}">
        <p14:creationId xmlns:p14="http://schemas.microsoft.com/office/powerpoint/2010/main" val="145543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396C8-C8DF-F06B-CB11-781B56C828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5B51D-B316-8E7B-DD32-584DB64812E1}"/>
              </a:ext>
            </a:extLst>
          </p:cNvPr>
          <p:cNvSpPr>
            <a:spLocks noGrp="1"/>
          </p:cNvSpPr>
          <p:nvPr>
            <p:ph type="title"/>
          </p:nvPr>
        </p:nvSpPr>
        <p:spPr>
          <a:xfrm>
            <a:off x="293756" y="153483"/>
            <a:ext cx="8886884" cy="1043078"/>
          </a:xfrm>
        </p:spPr>
        <p:txBody>
          <a:bodyPr/>
          <a:lstStyle/>
          <a:p>
            <a:r>
              <a:rPr lang="en-US" dirty="0"/>
              <a:t>Other Reports NERIC uses Internally</a:t>
            </a:r>
          </a:p>
        </p:txBody>
      </p:sp>
      <p:pic>
        <p:nvPicPr>
          <p:cNvPr id="5" name="Picture 4" descr="A screenshot of a computer&#10;&#10;Description automatically generated">
            <a:extLst>
              <a:ext uri="{FF2B5EF4-FFF2-40B4-BE49-F238E27FC236}">
                <a16:creationId xmlns:a16="http://schemas.microsoft.com/office/drawing/2014/main" id="{3DF88EE0-7034-AD9F-FC87-DAC1E4258DD1}"/>
              </a:ext>
            </a:extLst>
          </p:cNvPr>
          <p:cNvPicPr>
            <a:picLocks noChangeAspect="1"/>
          </p:cNvPicPr>
          <p:nvPr/>
        </p:nvPicPr>
        <p:blipFill>
          <a:blip r:embed="rId3"/>
          <a:stretch>
            <a:fillRect/>
          </a:stretch>
        </p:blipFill>
        <p:spPr>
          <a:xfrm>
            <a:off x="469003" y="1064592"/>
            <a:ext cx="11574254" cy="4861338"/>
          </a:xfrm>
          <a:prstGeom prst="rect">
            <a:avLst/>
          </a:prstGeom>
        </p:spPr>
      </p:pic>
    </p:spTree>
    <p:extLst>
      <p:ext uri="{BB962C8B-B14F-4D97-AF65-F5344CB8AC3E}">
        <p14:creationId xmlns:p14="http://schemas.microsoft.com/office/powerpoint/2010/main" val="2472354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76DDC-85DE-E23A-04CD-BCD6B2255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CB3138-E326-36E9-B861-2428EEB39CC1}"/>
              </a:ext>
            </a:extLst>
          </p:cNvPr>
          <p:cNvSpPr>
            <a:spLocks noGrp="1"/>
          </p:cNvSpPr>
          <p:nvPr>
            <p:ph type="title"/>
          </p:nvPr>
        </p:nvSpPr>
        <p:spPr>
          <a:xfrm>
            <a:off x="293756" y="153483"/>
            <a:ext cx="8886884" cy="1043078"/>
          </a:xfrm>
        </p:spPr>
        <p:txBody>
          <a:bodyPr/>
          <a:lstStyle/>
          <a:p>
            <a:r>
              <a:rPr lang="en-US" dirty="0"/>
              <a:t>Other Reports NERIC uses Internally</a:t>
            </a:r>
          </a:p>
        </p:txBody>
      </p:sp>
      <p:pic>
        <p:nvPicPr>
          <p:cNvPr id="6" name="Picture 5" descr="A screenshot of a screen&#10;&#10;Description automatically generated">
            <a:extLst>
              <a:ext uri="{FF2B5EF4-FFF2-40B4-BE49-F238E27FC236}">
                <a16:creationId xmlns:a16="http://schemas.microsoft.com/office/drawing/2014/main" id="{EB207011-4214-A717-4F7C-8C011C0DD918}"/>
              </a:ext>
            </a:extLst>
          </p:cNvPr>
          <p:cNvPicPr>
            <a:picLocks noChangeAspect="1"/>
          </p:cNvPicPr>
          <p:nvPr/>
        </p:nvPicPr>
        <p:blipFill>
          <a:blip r:embed="rId3"/>
          <a:stretch>
            <a:fillRect/>
          </a:stretch>
        </p:blipFill>
        <p:spPr>
          <a:xfrm>
            <a:off x="1611658" y="1567001"/>
            <a:ext cx="8791989" cy="3801303"/>
          </a:xfrm>
          <a:prstGeom prst="rect">
            <a:avLst/>
          </a:prstGeom>
        </p:spPr>
      </p:pic>
    </p:spTree>
    <p:extLst>
      <p:ext uri="{BB962C8B-B14F-4D97-AF65-F5344CB8AC3E}">
        <p14:creationId xmlns:p14="http://schemas.microsoft.com/office/powerpoint/2010/main" val="1819267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419CF-314C-899C-236D-875B309D63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28CBEC-C653-A4C2-8B10-15E52D902C9A}"/>
              </a:ext>
            </a:extLst>
          </p:cNvPr>
          <p:cNvSpPr>
            <a:spLocks noGrp="1"/>
          </p:cNvSpPr>
          <p:nvPr>
            <p:ph type="title"/>
          </p:nvPr>
        </p:nvSpPr>
        <p:spPr>
          <a:xfrm>
            <a:off x="293756" y="153483"/>
            <a:ext cx="8886884" cy="1043078"/>
          </a:xfrm>
        </p:spPr>
        <p:txBody>
          <a:bodyPr/>
          <a:lstStyle/>
          <a:p>
            <a:r>
              <a:rPr lang="en-US" dirty="0"/>
              <a:t>Other Reports NERIC uses Internally</a:t>
            </a:r>
          </a:p>
        </p:txBody>
      </p:sp>
      <p:pic>
        <p:nvPicPr>
          <p:cNvPr id="11" name="Picture 10" descr="A screenshot of a computer&#10;&#10;Description automatically generated">
            <a:extLst>
              <a:ext uri="{FF2B5EF4-FFF2-40B4-BE49-F238E27FC236}">
                <a16:creationId xmlns:a16="http://schemas.microsoft.com/office/drawing/2014/main" id="{DA9BB9C8-E767-A3B3-2F71-F4497BFD20DC}"/>
              </a:ext>
            </a:extLst>
          </p:cNvPr>
          <p:cNvPicPr>
            <a:picLocks noChangeAspect="1"/>
          </p:cNvPicPr>
          <p:nvPr/>
        </p:nvPicPr>
        <p:blipFill>
          <a:blip r:embed="rId3"/>
          <a:stretch>
            <a:fillRect/>
          </a:stretch>
        </p:blipFill>
        <p:spPr>
          <a:xfrm>
            <a:off x="107536" y="725349"/>
            <a:ext cx="12087362" cy="5915301"/>
          </a:xfrm>
          <a:prstGeom prst="rect">
            <a:avLst/>
          </a:prstGeom>
        </p:spPr>
      </p:pic>
    </p:spTree>
    <p:extLst>
      <p:ext uri="{BB962C8B-B14F-4D97-AF65-F5344CB8AC3E}">
        <p14:creationId xmlns:p14="http://schemas.microsoft.com/office/powerpoint/2010/main" val="2465448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18A13-94BB-FAF2-0366-C3D6633DE845}"/>
              </a:ext>
            </a:extLst>
          </p:cNvPr>
          <p:cNvSpPr>
            <a:spLocks noGrp="1"/>
          </p:cNvSpPr>
          <p:nvPr>
            <p:ph type="title"/>
          </p:nvPr>
        </p:nvSpPr>
        <p:spPr/>
        <p:txBody>
          <a:bodyPr>
            <a:normAutofit/>
          </a:bodyPr>
          <a:lstStyle/>
          <a:p>
            <a:r>
              <a:rPr lang="en-US" sz="5400" dirty="0"/>
              <a:t>Thank you</a:t>
            </a:r>
          </a:p>
        </p:txBody>
      </p:sp>
      <p:sp>
        <p:nvSpPr>
          <p:cNvPr id="4" name="Text Placeholder 3">
            <a:extLst>
              <a:ext uri="{FF2B5EF4-FFF2-40B4-BE49-F238E27FC236}">
                <a16:creationId xmlns:a16="http://schemas.microsoft.com/office/drawing/2014/main" id="{5FF5C0CA-F249-9635-8043-FCBAB49A382B}"/>
              </a:ext>
            </a:extLst>
          </p:cNvPr>
          <p:cNvSpPr>
            <a:spLocks noGrp="1"/>
          </p:cNvSpPr>
          <p:nvPr>
            <p:ph type="body" sz="half" idx="2"/>
          </p:nvPr>
        </p:nvSpPr>
        <p:spPr/>
        <p:txBody>
          <a:bodyPr vert="horz" lIns="91440" tIns="45720" rIns="91440" bIns="45720" rtlCol="0" anchor="t">
            <a:normAutofit/>
          </a:bodyPr>
          <a:lstStyle/>
          <a:p>
            <a:r>
              <a:rPr lang="en-US" dirty="0"/>
              <a:t>Anne Marie Bertram</a:t>
            </a:r>
          </a:p>
          <a:p>
            <a:r>
              <a:rPr lang="en-US" dirty="0"/>
              <a:t>Testing &amp; Data Reports Manager</a:t>
            </a:r>
          </a:p>
          <a:p>
            <a:r>
              <a:rPr lang="en-US" dirty="0">
                <a:hlinkClick r:id="rId2"/>
              </a:rPr>
              <a:t>Annemarie.Bertram@neric.org</a:t>
            </a:r>
            <a:endParaRPr lang="en-US" dirty="0"/>
          </a:p>
          <a:p>
            <a:endParaRPr lang="en-US" dirty="0"/>
          </a:p>
        </p:txBody>
      </p:sp>
      <p:pic>
        <p:nvPicPr>
          <p:cNvPr id="11" name="Picture 10" descr="A blue and yellow logo&#10;&#10;Description automatically generated">
            <a:extLst>
              <a:ext uri="{FF2B5EF4-FFF2-40B4-BE49-F238E27FC236}">
                <a16:creationId xmlns:a16="http://schemas.microsoft.com/office/drawing/2014/main" id="{0D78B558-C5ED-03DB-2737-BCA053225629}"/>
              </a:ext>
            </a:extLst>
          </p:cNvPr>
          <p:cNvPicPr>
            <a:picLocks noChangeAspect="1"/>
          </p:cNvPicPr>
          <p:nvPr/>
        </p:nvPicPr>
        <p:blipFill>
          <a:blip r:embed="rId3"/>
          <a:stretch>
            <a:fillRect/>
          </a:stretch>
        </p:blipFill>
        <p:spPr>
          <a:xfrm>
            <a:off x="5346885" y="3432526"/>
            <a:ext cx="6096000" cy="2407788"/>
          </a:xfrm>
          <a:prstGeom prst="rect">
            <a:avLst/>
          </a:prstGeom>
        </p:spPr>
      </p:pic>
    </p:spTree>
    <p:extLst>
      <p:ext uri="{BB962C8B-B14F-4D97-AF65-F5344CB8AC3E}">
        <p14:creationId xmlns:p14="http://schemas.microsoft.com/office/powerpoint/2010/main" val="4028208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34A8-8EC0-0F5D-4A19-E9807EEB7D02}"/>
              </a:ext>
            </a:extLst>
          </p:cNvPr>
          <p:cNvSpPr>
            <a:spLocks noGrp="1"/>
          </p:cNvSpPr>
          <p:nvPr>
            <p:ph type="title"/>
          </p:nvPr>
        </p:nvSpPr>
        <p:spPr>
          <a:xfrm>
            <a:off x="923235" y="119624"/>
            <a:ext cx="8886884" cy="953669"/>
          </a:xfrm>
        </p:spPr>
        <p:txBody>
          <a:bodyPr/>
          <a:lstStyle/>
          <a:p>
            <a:r>
              <a:rPr lang="en-US" dirty="0"/>
              <a:t>Objectives</a:t>
            </a:r>
          </a:p>
        </p:txBody>
      </p:sp>
      <p:sp>
        <p:nvSpPr>
          <p:cNvPr id="3" name="Content Placeholder 2">
            <a:extLst>
              <a:ext uri="{FF2B5EF4-FFF2-40B4-BE49-F238E27FC236}">
                <a16:creationId xmlns:a16="http://schemas.microsoft.com/office/drawing/2014/main" id="{6EE51671-1DDB-C2DA-5443-910C8B34BE1B}"/>
              </a:ext>
            </a:extLst>
          </p:cNvPr>
          <p:cNvSpPr>
            <a:spLocks noGrp="1"/>
          </p:cNvSpPr>
          <p:nvPr>
            <p:ph idx="1"/>
          </p:nvPr>
        </p:nvSpPr>
        <p:spPr>
          <a:xfrm>
            <a:off x="826892" y="1466043"/>
            <a:ext cx="9126792" cy="4351336"/>
          </a:xfrm>
        </p:spPr>
        <p:txBody>
          <a:bodyPr vert="horz" lIns="91440" tIns="45720" rIns="91440" bIns="45720" rtlCol="0" anchor="t">
            <a:normAutofit fontScale="92500"/>
          </a:bodyPr>
          <a:lstStyle/>
          <a:p>
            <a:r>
              <a:rPr lang="en-US" sz="2400" dirty="0"/>
              <a:t>Have a better understanding of the flow of student data from the district to NYSED and back for purposes of CBT Testing</a:t>
            </a:r>
          </a:p>
          <a:p>
            <a:r>
              <a:rPr lang="en-US" sz="2400" dirty="0"/>
              <a:t>Understand What the NYSED/NWEA Pre-ID is and Why it is used</a:t>
            </a:r>
          </a:p>
          <a:p>
            <a:r>
              <a:rPr lang="en-US" sz="2400" dirty="0">
                <a:latin typeface="Arial"/>
                <a:cs typeface="Arial"/>
              </a:rPr>
              <a:t>Understand how OODP/BOCES Students are Populated in Nextera</a:t>
            </a:r>
          </a:p>
          <a:p>
            <a:r>
              <a:rPr lang="en-US" sz="2400" dirty="0"/>
              <a:t>Understanding the key metrics to a Student Record in Nextera</a:t>
            </a:r>
          </a:p>
          <a:p>
            <a:r>
              <a:rPr lang="en-US" sz="2400" dirty="0"/>
              <a:t>Understand the RIC/NYSED involvement for students who Transfer</a:t>
            </a:r>
          </a:p>
          <a:p>
            <a:r>
              <a:rPr lang="en-US" sz="2400" dirty="0"/>
              <a:t>Understand how Student Data is scored, and returned to the districts via DW</a:t>
            </a:r>
          </a:p>
        </p:txBody>
      </p:sp>
      <p:pic>
        <p:nvPicPr>
          <p:cNvPr id="4" name="Graphic 3" descr="School boy with solid fill">
            <a:extLst>
              <a:ext uri="{FF2B5EF4-FFF2-40B4-BE49-F238E27FC236}">
                <a16:creationId xmlns:a16="http://schemas.microsoft.com/office/drawing/2014/main" id="{76BDDF04-690A-DFCA-5794-FE936DBF85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38946" y="4713492"/>
            <a:ext cx="2334015" cy="2323577"/>
          </a:xfrm>
          <a:prstGeom prst="rect">
            <a:avLst/>
          </a:prstGeom>
        </p:spPr>
      </p:pic>
    </p:spTree>
    <p:extLst>
      <p:ext uri="{BB962C8B-B14F-4D97-AF65-F5344CB8AC3E}">
        <p14:creationId xmlns:p14="http://schemas.microsoft.com/office/powerpoint/2010/main" val="337068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0BE8A7D-28E1-8CBC-EA83-44A6C4127FAA}"/>
              </a:ext>
            </a:extLst>
          </p:cNvPr>
          <p:cNvPicPr>
            <a:picLocks noChangeAspect="1"/>
          </p:cNvPicPr>
          <p:nvPr/>
        </p:nvPicPr>
        <p:blipFill>
          <a:blip r:embed="rId3"/>
          <a:stretch>
            <a:fillRect/>
          </a:stretch>
        </p:blipFill>
        <p:spPr>
          <a:xfrm>
            <a:off x="398394" y="59015"/>
            <a:ext cx="11384169" cy="6728928"/>
          </a:xfrm>
          <a:prstGeom prst="rect">
            <a:avLst/>
          </a:prstGeom>
        </p:spPr>
      </p:pic>
    </p:spTree>
    <p:extLst>
      <p:ext uri="{BB962C8B-B14F-4D97-AF65-F5344CB8AC3E}">
        <p14:creationId xmlns:p14="http://schemas.microsoft.com/office/powerpoint/2010/main" val="350456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EED3C-6192-0B8B-77CA-A643990181BD}"/>
              </a:ext>
            </a:extLst>
          </p:cNvPr>
          <p:cNvSpPr>
            <a:spLocks noGrp="1"/>
          </p:cNvSpPr>
          <p:nvPr>
            <p:ph type="title"/>
          </p:nvPr>
        </p:nvSpPr>
        <p:spPr>
          <a:xfrm>
            <a:off x="273485" y="-2611"/>
            <a:ext cx="8886884" cy="953669"/>
          </a:xfrm>
        </p:spPr>
        <p:txBody>
          <a:bodyPr/>
          <a:lstStyle/>
          <a:p>
            <a:r>
              <a:rPr lang="en-US" dirty="0"/>
              <a:t>Nextera Pre-ID File</a:t>
            </a:r>
          </a:p>
        </p:txBody>
      </p:sp>
      <p:sp>
        <p:nvSpPr>
          <p:cNvPr id="3" name="Content Placeholder 2">
            <a:extLst>
              <a:ext uri="{FF2B5EF4-FFF2-40B4-BE49-F238E27FC236}">
                <a16:creationId xmlns:a16="http://schemas.microsoft.com/office/drawing/2014/main" id="{A1244443-CD8F-01B1-E255-FBC58616FB58}"/>
              </a:ext>
            </a:extLst>
          </p:cNvPr>
          <p:cNvSpPr>
            <a:spLocks noGrp="1"/>
          </p:cNvSpPr>
          <p:nvPr>
            <p:ph idx="1"/>
          </p:nvPr>
        </p:nvSpPr>
        <p:spPr>
          <a:xfrm>
            <a:off x="788012" y="1221121"/>
            <a:ext cx="10060798" cy="3677683"/>
          </a:xfrm>
        </p:spPr>
        <p:txBody>
          <a:bodyPr vert="horz" lIns="91440" tIns="45720" rIns="91440" bIns="45720" rtlCol="0" anchor="t">
            <a:normAutofit/>
          </a:bodyPr>
          <a:lstStyle/>
          <a:p>
            <a:r>
              <a:rPr lang="en-US" sz="2000" dirty="0"/>
              <a:t>A pull of Student Enrollment, Demographics, and Program Services from the Data Warehouse. Most information comes from the following </a:t>
            </a:r>
            <a:r>
              <a:rPr lang="en-US" sz="2000" dirty="0" err="1"/>
              <a:t>eScholar</a:t>
            </a:r>
            <a:r>
              <a:rPr lang="en-US" sz="2000" dirty="0"/>
              <a:t> Templates:</a:t>
            </a:r>
          </a:p>
          <a:p>
            <a:pPr lvl="1">
              <a:buFont typeface="Courier New" panose="020B0604020202020204" pitchFamily="34" charset="0"/>
              <a:buChar char="o"/>
            </a:pPr>
            <a:r>
              <a:rPr lang="en-US" sz="1800" b="1" dirty="0"/>
              <a:t>Student Lite</a:t>
            </a:r>
          </a:p>
          <a:p>
            <a:pPr lvl="1">
              <a:buFont typeface="Courier New" panose="020B0604020202020204" pitchFamily="34" charset="0"/>
              <a:buChar char="o"/>
            </a:pPr>
            <a:r>
              <a:rPr lang="en-US" sz="1800" b="1" dirty="0"/>
              <a:t>Student Class Entry Exit</a:t>
            </a:r>
          </a:p>
          <a:p>
            <a:pPr lvl="1">
              <a:buFont typeface="Courier New" panose="020B0604020202020204" pitchFamily="34" charset="0"/>
              <a:buChar char="o"/>
            </a:pPr>
            <a:r>
              <a:rPr lang="en-US" sz="1800" b="1" dirty="0"/>
              <a:t>Program Fact – 0220 </a:t>
            </a:r>
            <a:r>
              <a:rPr lang="en-US" sz="1800" dirty="0"/>
              <a:t>NYSAA Eligible; </a:t>
            </a:r>
            <a:r>
              <a:rPr lang="en-US" sz="1800" b="1" dirty="0"/>
              <a:t>0231/0242</a:t>
            </a:r>
            <a:r>
              <a:rPr lang="en-US" sz="1800" dirty="0"/>
              <a:t> ELL</a:t>
            </a:r>
          </a:p>
          <a:p>
            <a:endParaRPr lang="en-US" sz="2000" dirty="0"/>
          </a:p>
        </p:txBody>
      </p:sp>
      <p:pic>
        <p:nvPicPr>
          <p:cNvPr id="4" name="Picture 3" descr="A close-up of a text&#10;&#10;Description automatically generated">
            <a:extLst>
              <a:ext uri="{FF2B5EF4-FFF2-40B4-BE49-F238E27FC236}">
                <a16:creationId xmlns:a16="http://schemas.microsoft.com/office/drawing/2014/main" id="{4BF4A5EC-0C16-A26E-6965-6605B78117E8}"/>
              </a:ext>
            </a:extLst>
          </p:cNvPr>
          <p:cNvPicPr>
            <a:picLocks noChangeAspect="1"/>
          </p:cNvPicPr>
          <p:nvPr/>
        </p:nvPicPr>
        <p:blipFill>
          <a:blip r:embed="rId3"/>
          <a:stretch>
            <a:fillRect/>
          </a:stretch>
        </p:blipFill>
        <p:spPr>
          <a:xfrm>
            <a:off x="5211014" y="3847795"/>
            <a:ext cx="6672067" cy="2906300"/>
          </a:xfrm>
          <a:prstGeom prst="rect">
            <a:avLst/>
          </a:prstGeom>
        </p:spPr>
      </p:pic>
      <p:pic>
        <p:nvPicPr>
          <p:cNvPr id="5" name="Picture 4" descr="Press Kit - eScholar">
            <a:extLst>
              <a:ext uri="{FF2B5EF4-FFF2-40B4-BE49-F238E27FC236}">
                <a16:creationId xmlns:a16="http://schemas.microsoft.com/office/drawing/2014/main" id="{F4E4EDC3-E5E3-FF2F-6703-639289018BD2}"/>
              </a:ext>
            </a:extLst>
          </p:cNvPr>
          <p:cNvPicPr>
            <a:picLocks noChangeAspect="1"/>
          </p:cNvPicPr>
          <p:nvPr/>
        </p:nvPicPr>
        <p:blipFill>
          <a:blip r:embed="rId4"/>
          <a:stretch>
            <a:fillRect/>
          </a:stretch>
        </p:blipFill>
        <p:spPr>
          <a:xfrm>
            <a:off x="8513524" y="518621"/>
            <a:ext cx="2743198" cy="434566"/>
          </a:xfrm>
          <a:prstGeom prst="rect">
            <a:avLst/>
          </a:prstGeom>
        </p:spPr>
      </p:pic>
    </p:spTree>
    <p:extLst>
      <p:ext uri="{BB962C8B-B14F-4D97-AF65-F5344CB8AC3E}">
        <p14:creationId xmlns:p14="http://schemas.microsoft.com/office/powerpoint/2010/main" val="2808195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995910DC-0C44-76EF-53D1-F99F69B215DE}"/>
              </a:ext>
            </a:extLst>
          </p:cNvPr>
          <p:cNvPicPr>
            <a:picLocks noChangeAspect="1"/>
          </p:cNvPicPr>
          <p:nvPr/>
        </p:nvPicPr>
        <p:blipFill>
          <a:blip r:embed="rId3"/>
          <a:stretch>
            <a:fillRect/>
          </a:stretch>
        </p:blipFill>
        <p:spPr>
          <a:xfrm>
            <a:off x="700858" y="0"/>
            <a:ext cx="9913461" cy="6858000"/>
          </a:xfrm>
          <a:prstGeom prst="rect">
            <a:avLst/>
          </a:prstGeom>
        </p:spPr>
      </p:pic>
      <p:sp>
        <p:nvSpPr>
          <p:cNvPr id="2" name="TextBox 1">
            <a:extLst>
              <a:ext uri="{FF2B5EF4-FFF2-40B4-BE49-F238E27FC236}">
                <a16:creationId xmlns:a16="http://schemas.microsoft.com/office/drawing/2014/main" id="{A5FDD260-F357-9991-19DC-9AD9CF4B6CD6}"/>
              </a:ext>
            </a:extLst>
          </p:cNvPr>
          <p:cNvSpPr txBox="1"/>
          <p:nvPr/>
        </p:nvSpPr>
        <p:spPr>
          <a:xfrm>
            <a:off x="8089727" y="3434218"/>
            <a:ext cx="3956134" cy="10772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t>NYSED/NWEA </a:t>
            </a:r>
            <a:endParaRPr lang="en-US" dirty="0"/>
          </a:p>
          <a:p>
            <a:pPr algn="ctr"/>
            <a:r>
              <a:rPr lang="en-US" sz="3200" b="1" dirty="0"/>
              <a:t>Nextera Pre-ID File</a:t>
            </a:r>
            <a:endParaRPr lang="en-US" dirty="0"/>
          </a:p>
        </p:txBody>
      </p:sp>
    </p:spTree>
    <p:extLst>
      <p:ext uri="{BB962C8B-B14F-4D97-AF65-F5344CB8AC3E}">
        <p14:creationId xmlns:p14="http://schemas.microsoft.com/office/powerpoint/2010/main" val="268271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57FEB1EF-FBAD-9DF2-B688-8F85CAE2EF19}"/>
              </a:ext>
            </a:extLst>
          </p:cNvPr>
          <p:cNvPicPr>
            <a:picLocks noChangeAspect="1"/>
          </p:cNvPicPr>
          <p:nvPr/>
        </p:nvPicPr>
        <p:blipFill>
          <a:blip r:embed="rId3"/>
          <a:stretch>
            <a:fillRect/>
          </a:stretch>
        </p:blipFill>
        <p:spPr>
          <a:xfrm>
            <a:off x="0" y="994714"/>
            <a:ext cx="12192000" cy="4868571"/>
          </a:xfrm>
          <a:prstGeom prst="rect">
            <a:avLst/>
          </a:prstGeom>
        </p:spPr>
      </p:pic>
      <p:sp>
        <p:nvSpPr>
          <p:cNvPr id="2" name="TextBox 1">
            <a:extLst>
              <a:ext uri="{FF2B5EF4-FFF2-40B4-BE49-F238E27FC236}">
                <a16:creationId xmlns:a16="http://schemas.microsoft.com/office/drawing/2014/main" id="{6663EBA8-9FAA-3265-A5F5-9611411F772E}"/>
              </a:ext>
            </a:extLst>
          </p:cNvPr>
          <p:cNvSpPr txBox="1"/>
          <p:nvPr/>
        </p:nvSpPr>
        <p:spPr>
          <a:xfrm>
            <a:off x="267222" y="121085"/>
            <a:ext cx="1096862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Segoe UI"/>
              </a:rPr>
              <a:t>NYSED/NWEA </a:t>
            </a:r>
            <a:r>
              <a:rPr lang="en-US" sz="3200" dirty="0">
                <a:cs typeface="Segoe UI"/>
              </a:rPr>
              <a:t>​</a:t>
            </a:r>
            <a:r>
              <a:rPr lang="en-US" sz="3200" b="1" dirty="0">
                <a:cs typeface="Segoe UI"/>
              </a:rPr>
              <a:t>Nextera Pre-ID File – NERIC Sandbox</a:t>
            </a:r>
            <a:endParaRPr lang="en-US" dirty="0"/>
          </a:p>
        </p:txBody>
      </p:sp>
    </p:spTree>
    <p:extLst>
      <p:ext uri="{BB962C8B-B14F-4D97-AF65-F5344CB8AC3E}">
        <p14:creationId xmlns:p14="http://schemas.microsoft.com/office/powerpoint/2010/main" val="282635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AA6C2-F6DD-FBB2-2111-941B8C58E722}"/>
              </a:ext>
            </a:extLst>
          </p:cNvPr>
          <p:cNvSpPr>
            <a:spLocks noGrp="1"/>
          </p:cNvSpPr>
          <p:nvPr>
            <p:ph type="title"/>
          </p:nvPr>
        </p:nvSpPr>
        <p:spPr>
          <a:xfrm>
            <a:off x="3300608" y="5905499"/>
            <a:ext cx="8886884" cy="953669"/>
          </a:xfrm>
        </p:spPr>
        <p:txBody>
          <a:bodyPr/>
          <a:lstStyle/>
          <a:p>
            <a:r>
              <a:rPr lang="en-US" dirty="0"/>
              <a:t>OODP/BOCES Student Data Population</a:t>
            </a:r>
          </a:p>
        </p:txBody>
      </p:sp>
      <p:pic>
        <p:nvPicPr>
          <p:cNvPr id="5" name="Picture 4" descr="A screenshot of a computer&#10;&#10;Description automatically generated">
            <a:extLst>
              <a:ext uri="{FF2B5EF4-FFF2-40B4-BE49-F238E27FC236}">
                <a16:creationId xmlns:a16="http://schemas.microsoft.com/office/drawing/2014/main" id="{0EDFB018-EE9C-0CDB-D65F-877293E366FB}"/>
              </a:ext>
            </a:extLst>
          </p:cNvPr>
          <p:cNvPicPr>
            <a:picLocks noChangeAspect="1"/>
          </p:cNvPicPr>
          <p:nvPr/>
        </p:nvPicPr>
        <p:blipFill>
          <a:blip r:embed="rId3"/>
          <a:stretch>
            <a:fillRect/>
          </a:stretch>
        </p:blipFill>
        <p:spPr>
          <a:xfrm>
            <a:off x="21811" y="-229644"/>
            <a:ext cx="5530462" cy="6356959"/>
          </a:xfrm>
          <a:prstGeom prst="rect">
            <a:avLst/>
          </a:prstGeom>
        </p:spPr>
      </p:pic>
      <p:sp>
        <p:nvSpPr>
          <p:cNvPr id="7" name="Content Placeholder 6">
            <a:extLst>
              <a:ext uri="{FF2B5EF4-FFF2-40B4-BE49-F238E27FC236}">
                <a16:creationId xmlns:a16="http://schemas.microsoft.com/office/drawing/2014/main" id="{FC528292-8080-443B-C130-3BFA768BEC12}"/>
              </a:ext>
            </a:extLst>
          </p:cNvPr>
          <p:cNvSpPr>
            <a:spLocks noGrp="1"/>
          </p:cNvSpPr>
          <p:nvPr>
            <p:ph idx="1"/>
          </p:nvPr>
        </p:nvSpPr>
        <p:spPr>
          <a:xfrm>
            <a:off x="5495710" y="814025"/>
            <a:ext cx="6274248" cy="4408367"/>
          </a:xfrm>
        </p:spPr>
        <p:txBody>
          <a:bodyPr vert="horz" lIns="91440" tIns="45720" rIns="91440" bIns="45720" rtlCol="0" anchor="t">
            <a:normAutofit lnSpcReduction="10000"/>
          </a:bodyPr>
          <a:lstStyle/>
          <a:p>
            <a:r>
              <a:rPr lang="en-US" b="1" dirty="0"/>
              <a:t>District of Responsibility</a:t>
            </a:r>
            <a:r>
              <a:rPr lang="en-US" dirty="0"/>
              <a:t> reports a student with 0011 Enrollment at their OODP/BOCES </a:t>
            </a:r>
          </a:p>
          <a:p>
            <a:r>
              <a:rPr lang="en-US" dirty="0"/>
              <a:t>The</a:t>
            </a:r>
            <a:r>
              <a:rPr lang="en-US" b="1" dirty="0"/>
              <a:t> BOCES District of Responsibility Codes</a:t>
            </a:r>
            <a:r>
              <a:rPr lang="en-US" dirty="0"/>
              <a:t> found in the SIRS Manual provides the BOCES BEDS Code for reporting</a:t>
            </a:r>
          </a:p>
          <a:p>
            <a:r>
              <a:rPr lang="en-US" dirty="0"/>
              <a:t>The OODP/BOCES reports the student with 0055 at their locally identified locations</a:t>
            </a:r>
          </a:p>
          <a:p>
            <a:r>
              <a:rPr lang="en-US" dirty="0"/>
              <a:t>NYSED/NWEA populate all students to their central OODP/BOCES location in Nextera. OODP/BOCES are the "one District/School" </a:t>
            </a:r>
            <a:r>
              <a:rPr lang="en-US" b="1" dirty="0"/>
              <a:t>*</a:t>
            </a:r>
          </a:p>
          <a:p>
            <a:r>
              <a:rPr lang="en-US" dirty="0"/>
              <a:t>DTCs/STCs/BLUs can </a:t>
            </a:r>
            <a:r>
              <a:rPr lang="en-US" b="1" dirty="0"/>
              <a:t>use Classes</a:t>
            </a:r>
            <a:r>
              <a:rPr lang="en-US" dirty="0"/>
              <a:t> to arrange students by OODP/BOCES locally identified locations.</a:t>
            </a:r>
          </a:p>
        </p:txBody>
      </p:sp>
    </p:spTree>
    <p:extLst>
      <p:ext uri="{BB962C8B-B14F-4D97-AF65-F5344CB8AC3E}">
        <p14:creationId xmlns:p14="http://schemas.microsoft.com/office/powerpoint/2010/main" val="315069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B8B1-2922-BE45-2093-20C13B72E5A2}"/>
              </a:ext>
            </a:extLst>
          </p:cNvPr>
          <p:cNvSpPr>
            <a:spLocks noGrp="1"/>
          </p:cNvSpPr>
          <p:nvPr>
            <p:ph type="title"/>
          </p:nvPr>
        </p:nvSpPr>
        <p:spPr>
          <a:xfrm>
            <a:off x="200416" y="306606"/>
            <a:ext cx="10057492" cy="953669"/>
          </a:xfrm>
        </p:spPr>
        <p:txBody>
          <a:bodyPr>
            <a:noAutofit/>
          </a:bodyPr>
          <a:lstStyle/>
          <a:p>
            <a:r>
              <a:rPr lang="en-US" sz="2400" dirty="0">
                <a:ea typeface="+mj-lt"/>
                <a:cs typeface="+mj-lt"/>
              </a:rPr>
              <a:t>*New for 2024, the Diocese schools and OCFS Locations have been set up as a central District with School locations in Nextera</a:t>
            </a:r>
            <a:endParaRPr lang="en-US" sz="2400" dirty="0"/>
          </a:p>
        </p:txBody>
      </p:sp>
      <p:pic>
        <p:nvPicPr>
          <p:cNvPr id="4" name="Picture 3" descr="A screenshot of a computer&#10;&#10;Description automatically generated">
            <a:extLst>
              <a:ext uri="{FF2B5EF4-FFF2-40B4-BE49-F238E27FC236}">
                <a16:creationId xmlns:a16="http://schemas.microsoft.com/office/drawing/2014/main" id="{A6AF9D14-ADB4-6E25-4295-D9449803D002}"/>
              </a:ext>
            </a:extLst>
          </p:cNvPr>
          <p:cNvPicPr>
            <a:picLocks noChangeAspect="1"/>
          </p:cNvPicPr>
          <p:nvPr/>
        </p:nvPicPr>
        <p:blipFill>
          <a:blip r:embed="rId3"/>
          <a:stretch>
            <a:fillRect/>
          </a:stretch>
        </p:blipFill>
        <p:spPr>
          <a:xfrm>
            <a:off x="5695297" y="1253124"/>
            <a:ext cx="6010145" cy="5364271"/>
          </a:xfrm>
          <a:prstGeom prst="rect">
            <a:avLst/>
          </a:prstGeom>
        </p:spPr>
      </p:pic>
    </p:spTree>
    <p:extLst>
      <p:ext uri="{BB962C8B-B14F-4D97-AF65-F5344CB8AC3E}">
        <p14:creationId xmlns:p14="http://schemas.microsoft.com/office/powerpoint/2010/main" val="295901930"/>
      </p:ext>
    </p:extLst>
  </p:cSld>
  <p:clrMapOvr>
    <a:masterClrMapping/>
  </p:clrMapOvr>
</p:sld>
</file>

<file path=ppt/theme/theme1.xml><?xml version="1.0" encoding="utf-8"?>
<a:theme xmlns:a="http://schemas.openxmlformats.org/drawingml/2006/main" name="SwellVTI">
  <a:themeElements>
    <a:clrScheme name="AnalogousFromLightSeedRightStep">
      <a:dk1>
        <a:srgbClr val="000000"/>
      </a:dk1>
      <a:lt1>
        <a:srgbClr val="FFFFFF"/>
      </a:lt1>
      <a:dk2>
        <a:srgbClr val="332441"/>
      </a:dk2>
      <a:lt2>
        <a:srgbClr val="E8E4E2"/>
      </a:lt2>
      <a:accent1>
        <a:srgbClr val="5BADC9"/>
      </a:accent1>
      <a:accent2>
        <a:srgbClr val="6B8BCE"/>
      </a:accent2>
      <a:accent3>
        <a:srgbClr val="8D85D7"/>
      </a:accent3>
      <a:accent4>
        <a:srgbClr val="9D6BCE"/>
      </a:accent4>
      <a:accent5>
        <a:srgbClr val="D185D7"/>
      </a:accent5>
      <a:accent6>
        <a:srgbClr val="CE6BAC"/>
      </a:accent6>
      <a:hlink>
        <a:srgbClr val="AB7563"/>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llVTI" id="{8361A04D-931A-43DC-973B-1B0B1DD5DECC}" vid="{6DDB23E8-D18E-4BDA-98D6-32446614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SwellVTI</vt:lpstr>
      <vt:lpstr>From Simulation to Operational</vt:lpstr>
      <vt:lpstr>Disclaimer</vt:lpstr>
      <vt:lpstr>Objectives</vt:lpstr>
      <vt:lpstr>PowerPoint Presentation</vt:lpstr>
      <vt:lpstr>Nextera Pre-ID File</vt:lpstr>
      <vt:lpstr>PowerPoint Presentation</vt:lpstr>
      <vt:lpstr>PowerPoint Presentation</vt:lpstr>
      <vt:lpstr>OODP/BOCES Student Data Population</vt:lpstr>
      <vt:lpstr>*New for 2024, the Diocese schools and OCFS Locations have been set up as a central District with School locations in Nextera</vt:lpstr>
      <vt:lpstr>Student Record in Nextera</vt:lpstr>
      <vt:lpstr>Student Transfers</vt:lpstr>
      <vt:lpstr>PowerPoint Presentation</vt:lpstr>
      <vt:lpstr>PowerPoint Presentation</vt:lpstr>
      <vt:lpstr>NERIC Sample Shared CBT Transfer Spreadsheet</vt:lpstr>
      <vt:lpstr>Scoring of Student Responses</vt:lpstr>
      <vt:lpstr>Return of Assessment Data to DW</vt:lpstr>
      <vt:lpstr>Changes, Duplicates &amp; No Matches</vt:lpstr>
      <vt:lpstr>Other Reports NERIC uses Internally</vt:lpstr>
      <vt:lpstr>Other Reports NERIC uses Internally</vt:lpstr>
      <vt:lpstr>Other Reports NERIC uses Internally</vt:lpstr>
      <vt:lpstr>Other Reports NERIC uses Internally</vt:lpstr>
      <vt:lpstr>Other Reports NERIC uses Internally</vt:lpstr>
      <vt:lpstr>Other Reports NERIC uses Internally</vt:lpstr>
      <vt:lpstr>Other Reports NERIC uses Internally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1379</cp:revision>
  <dcterms:created xsi:type="dcterms:W3CDTF">2024-01-12T16:37:16Z</dcterms:created>
  <dcterms:modified xsi:type="dcterms:W3CDTF">2024-01-17T13:29:05Z</dcterms:modified>
</cp:coreProperties>
</file>